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1.bin" ContentType="application/vnd.openxmlformats-officedocument.oleObject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1" r:id="rId3"/>
    <p:sldId id="282" r:id="rId4"/>
    <p:sldId id="283" r:id="rId5"/>
    <p:sldId id="274" r:id="rId6"/>
    <p:sldId id="284" r:id="rId7"/>
    <p:sldId id="260" r:id="rId8"/>
    <p:sldId id="286" r:id="rId9"/>
    <p:sldId id="275" r:id="rId10"/>
    <p:sldId id="271" r:id="rId11"/>
    <p:sldId id="276" r:id="rId12"/>
    <p:sldId id="277" r:id="rId13"/>
    <p:sldId id="278" r:id="rId14"/>
    <p:sldId id="266" r:id="rId15"/>
    <p:sldId id="273" r:id="rId16"/>
    <p:sldId id="272" r:id="rId17"/>
    <p:sldId id="268" r:id="rId18"/>
    <p:sldId id="285" r:id="rId19"/>
    <p:sldId id="287" r:id="rId20"/>
  </p:sldIdLst>
  <p:sldSz cx="9144000" cy="6858000" type="screen4x3"/>
  <p:notesSz cx="9144000" cy="6858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7" d="100"/>
          <a:sy n="37" d="100"/>
        </p:scale>
        <p:origin x="-15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FF15BF-0D71-BF4E-AD31-5F629116AEC9}" type="doc">
      <dgm:prSet loTypeId="urn:microsoft.com/office/officeart/2005/8/layout/process5" loCatId="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D3D3CE75-C808-A84D-978E-24312568B37F}">
      <dgm:prSet phldrT="[Texto]"/>
      <dgm:spPr/>
      <dgm:t>
        <a:bodyPr/>
        <a:lstStyle/>
        <a:p>
          <a:r>
            <a:rPr lang="es-ES" dirty="0" smtClean="0"/>
            <a:t>Llenar cubeta con </a:t>
          </a:r>
          <a:r>
            <a:rPr lang="es-ES" smtClean="0"/>
            <a:t>2 litros </a:t>
          </a:r>
          <a:r>
            <a:rPr lang="es-ES" dirty="0" smtClean="0"/>
            <a:t>de agua</a:t>
          </a:r>
          <a:endParaRPr lang="es-ES" dirty="0"/>
        </a:p>
      </dgm:t>
    </dgm:pt>
    <dgm:pt modelId="{4A5ED958-01E5-814D-BBC3-0C15D69FE954}" type="parTrans" cxnId="{AD8F0213-CAD7-C944-8B58-D1882C2C7833}">
      <dgm:prSet/>
      <dgm:spPr/>
      <dgm:t>
        <a:bodyPr/>
        <a:lstStyle/>
        <a:p>
          <a:endParaRPr lang="es-ES"/>
        </a:p>
      </dgm:t>
    </dgm:pt>
    <dgm:pt modelId="{39CFAA86-9CB7-0C44-AB21-C74498429314}" type="sibTrans" cxnId="{AD8F0213-CAD7-C944-8B58-D1882C2C7833}">
      <dgm:prSet/>
      <dgm:spPr/>
      <dgm:t>
        <a:bodyPr/>
        <a:lstStyle/>
        <a:p>
          <a:endParaRPr lang="es-ES"/>
        </a:p>
      </dgm:t>
    </dgm:pt>
    <dgm:pt modelId="{F7D5C6BA-B426-8B45-8E9A-16D8EE00F4FA}">
      <dgm:prSet phldrT="[Texto]"/>
      <dgm:spPr/>
      <dgm:t>
        <a:bodyPr/>
        <a:lstStyle/>
        <a:p>
          <a:r>
            <a:rPr lang="es-ES" dirty="0" smtClean="0"/>
            <a:t>Preparar pastilla y sujetar con el alambre fusible a las terminales.</a:t>
          </a:r>
          <a:endParaRPr lang="es-ES" dirty="0"/>
        </a:p>
      </dgm:t>
    </dgm:pt>
    <dgm:pt modelId="{9AF0D440-F4AD-3C45-85BD-6AFD062ADCF9}" type="parTrans" cxnId="{947BFF3F-6995-9648-8582-F2E92590C822}">
      <dgm:prSet/>
      <dgm:spPr/>
      <dgm:t>
        <a:bodyPr/>
        <a:lstStyle/>
        <a:p>
          <a:endParaRPr lang="es-ES"/>
        </a:p>
      </dgm:t>
    </dgm:pt>
    <dgm:pt modelId="{773A684C-AE4E-0C41-9B31-EEB74A08786D}" type="sibTrans" cxnId="{947BFF3F-6995-9648-8582-F2E92590C822}">
      <dgm:prSet/>
      <dgm:spPr/>
      <dgm:t>
        <a:bodyPr/>
        <a:lstStyle/>
        <a:p>
          <a:endParaRPr lang="es-ES"/>
        </a:p>
      </dgm:t>
    </dgm:pt>
    <dgm:pt modelId="{DBDF19A7-117D-FD45-9F4E-85EF7A7C20F8}">
      <dgm:prSet phldrT="[Texto]"/>
      <dgm:spPr/>
      <dgm:t>
        <a:bodyPr/>
        <a:lstStyle/>
        <a:p>
          <a:r>
            <a:rPr lang="es-ES" dirty="0" smtClean="0"/>
            <a:t>Agregar 1ml de agua y cerrar. Cargar con oxígeno puro.</a:t>
          </a:r>
          <a:endParaRPr lang="es-ES" dirty="0"/>
        </a:p>
      </dgm:t>
    </dgm:pt>
    <dgm:pt modelId="{77E1F5A4-B4A8-1345-AF36-9BD047EEABA5}" type="parTrans" cxnId="{EDB62E7D-CA43-7946-8B78-58F04B3C21E0}">
      <dgm:prSet/>
      <dgm:spPr/>
      <dgm:t>
        <a:bodyPr/>
        <a:lstStyle/>
        <a:p>
          <a:endParaRPr lang="es-ES"/>
        </a:p>
      </dgm:t>
    </dgm:pt>
    <dgm:pt modelId="{DF39B094-0776-2247-9C36-CD5118267BF8}" type="sibTrans" cxnId="{EDB62E7D-CA43-7946-8B78-58F04B3C21E0}">
      <dgm:prSet/>
      <dgm:spPr/>
      <dgm:t>
        <a:bodyPr/>
        <a:lstStyle/>
        <a:p>
          <a:endParaRPr lang="es-ES"/>
        </a:p>
      </dgm:t>
    </dgm:pt>
    <dgm:pt modelId="{19D82127-3E87-2F4F-8922-5F112406E409}">
      <dgm:prSet phldrT="[Texto]"/>
      <dgm:spPr/>
      <dgm:t>
        <a:bodyPr/>
        <a:lstStyle/>
        <a:p>
          <a:r>
            <a:rPr lang="es-ES" dirty="0" smtClean="0"/>
            <a:t>Encender y  medir los cambios de temperatura hasta que sea constante</a:t>
          </a:r>
          <a:endParaRPr lang="es-ES" dirty="0"/>
        </a:p>
      </dgm:t>
    </dgm:pt>
    <dgm:pt modelId="{EA63082B-ECD9-7A43-B685-55EF1752FBFE}" type="parTrans" cxnId="{FFDD0175-7066-0742-A221-839D7FC45606}">
      <dgm:prSet/>
      <dgm:spPr/>
      <dgm:t>
        <a:bodyPr/>
        <a:lstStyle/>
        <a:p>
          <a:endParaRPr lang="es-ES"/>
        </a:p>
      </dgm:t>
    </dgm:pt>
    <dgm:pt modelId="{A656FDE0-0CA9-C345-8EAB-E206DE547A1F}" type="sibTrans" cxnId="{FFDD0175-7066-0742-A221-839D7FC45606}">
      <dgm:prSet/>
      <dgm:spPr/>
      <dgm:t>
        <a:bodyPr/>
        <a:lstStyle/>
        <a:p>
          <a:endParaRPr lang="es-ES"/>
        </a:p>
      </dgm:t>
    </dgm:pt>
    <dgm:pt modelId="{566B5826-6636-DE43-85F1-6BBF72D9684D}">
      <dgm:prSet phldrT="[Texto]"/>
      <dgm:spPr/>
      <dgm:t>
        <a:bodyPr/>
        <a:lstStyle/>
        <a:p>
          <a:r>
            <a:rPr lang="es-ES" dirty="0" smtClean="0"/>
            <a:t>Registrar valor de temperatura final</a:t>
          </a:r>
          <a:endParaRPr lang="es-ES" dirty="0"/>
        </a:p>
      </dgm:t>
    </dgm:pt>
    <dgm:pt modelId="{CC1B479F-6838-AD49-8E0A-17704FCDA507}" type="parTrans" cxnId="{EA0C3F9C-1409-C549-9F94-FD287C16D8CB}">
      <dgm:prSet/>
      <dgm:spPr/>
      <dgm:t>
        <a:bodyPr/>
        <a:lstStyle/>
        <a:p>
          <a:endParaRPr lang="es-ES"/>
        </a:p>
      </dgm:t>
    </dgm:pt>
    <dgm:pt modelId="{2ADA6F65-B367-6241-9D3D-C2D030E3E4D5}" type="sibTrans" cxnId="{EA0C3F9C-1409-C549-9F94-FD287C16D8CB}">
      <dgm:prSet/>
      <dgm:spPr/>
      <dgm:t>
        <a:bodyPr/>
        <a:lstStyle/>
        <a:p>
          <a:endParaRPr lang="es-ES"/>
        </a:p>
      </dgm:t>
    </dgm:pt>
    <dgm:pt modelId="{F8155C7D-BD4F-A84C-B664-FD2049A5A6E0}">
      <dgm:prSet phldrT="[Texto]"/>
      <dgm:spPr/>
      <dgm:t>
        <a:bodyPr/>
        <a:lstStyle/>
        <a:p>
          <a:r>
            <a:rPr lang="es-ES" dirty="0" smtClean="0"/>
            <a:t>Desconectar equipo y desmontar siguiendo las indicaciones del profesor</a:t>
          </a:r>
          <a:endParaRPr lang="es-ES" dirty="0"/>
        </a:p>
      </dgm:t>
    </dgm:pt>
    <dgm:pt modelId="{838125AB-05EB-F042-BB4F-9DF2D387E557}" type="parTrans" cxnId="{F93466B6-F877-714C-8EFD-BF95F6DCFE0D}">
      <dgm:prSet/>
      <dgm:spPr/>
      <dgm:t>
        <a:bodyPr/>
        <a:lstStyle/>
        <a:p>
          <a:endParaRPr lang="es-ES"/>
        </a:p>
      </dgm:t>
    </dgm:pt>
    <dgm:pt modelId="{42506F1E-D0C8-6A47-8619-AAF3BE40B57E}" type="sibTrans" cxnId="{F93466B6-F877-714C-8EFD-BF95F6DCFE0D}">
      <dgm:prSet/>
      <dgm:spPr/>
      <dgm:t>
        <a:bodyPr/>
        <a:lstStyle/>
        <a:p>
          <a:endParaRPr lang="es-ES"/>
        </a:p>
      </dgm:t>
    </dgm:pt>
    <dgm:pt modelId="{D40ED02A-4EEB-8A4A-8CE0-E3258706D01B}" type="pres">
      <dgm:prSet presAssocID="{FCFF15BF-0D71-BF4E-AD31-5F629116AEC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9F97F9B-91C2-0147-8C02-2AC45D951ECD}" type="pres">
      <dgm:prSet presAssocID="{D3D3CE75-C808-A84D-978E-24312568B37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E152179-0E88-AB48-92E0-20B878FD4B07}" type="pres">
      <dgm:prSet presAssocID="{39CFAA86-9CB7-0C44-AB21-C74498429314}" presName="sibTrans" presStyleLbl="sibTrans2D1" presStyleIdx="0" presStyleCnt="5"/>
      <dgm:spPr/>
      <dgm:t>
        <a:bodyPr/>
        <a:lstStyle/>
        <a:p>
          <a:endParaRPr lang="es-ES"/>
        </a:p>
      </dgm:t>
    </dgm:pt>
    <dgm:pt modelId="{1AE3DFD7-0263-634B-95B7-454997B566EE}" type="pres">
      <dgm:prSet presAssocID="{39CFAA86-9CB7-0C44-AB21-C74498429314}" presName="connectorText" presStyleLbl="sibTrans2D1" presStyleIdx="0" presStyleCnt="5"/>
      <dgm:spPr/>
      <dgm:t>
        <a:bodyPr/>
        <a:lstStyle/>
        <a:p>
          <a:endParaRPr lang="es-ES"/>
        </a:p>
      </dgm:t>
    </dgm:pt>
    <dgm:pt modelId="{6D9BA70F-22F5-F343-9165-CC56BA669539}" type="pres">
      <dgm:prSet presAssocID="{F7D5C6BA-B426-8B45-8E9A-16D8EE00F4F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47D2D1D-C69A-4745-96C0-140834EF9F09}" type="pres">
      <dgm:prSet presAssocID="{773A684C-AE4E-0C41-9B31-EEB74A08786D}" presName="sibTrans" presStyleLbl="sibTrans2D1" presStyleIdx="1" presStyleCnt="5"/>
      <dgm:spPr/>
      <dgm:t>
        <a:bodyPr/>
        <a:lstStyle/>
        <a:p>
          <a:endParaRPr lang="es-ES"/>
        </a:p>
      </dgm:t>
    </dgm:pt>
    <dgm:pt modelId="{07DB0338-A893-D642-B96B-0A94BCC80AC5}" type="pres">
      <dgm:prSet presAssocID="{773A684C-AE4E-0C41-9B31-EEB74A08786D}" presName="connectorText" presStyleLbl="sibTrans2D1" presStyleIdx="1" presStyleCnt="5"/>
      <dgm:spPr/>
      <dgm:t>
        <a:bodyPr/>
        <a:lstStyle/>
        <a:p>
          <a:endParaRPr lang="es-ES"/>
        </a:p>
      </dgm:t>
    </dgm:pt>
    <dgm:pt modelId="{E52C7207-9445-3240-811A-9E23EC9E5250}" type="pres">
      <dgm:prSet presAssocID="{DBDF19A7-117D-FD45-9F4E-85EF7A7C20F8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B33436F-115F-454A-B7D7-5A347AA9C577}" type="pres">
      <dgm:prSet presAssocID="{DF39B094-0776-2247-9C36-CD5118267BF8}" presName="sibTrans" presStyleLbl="sibTrans2D1" presStyleIdx="2" presStyleCnt="5"/>
      <dgm:spPr/>
      <dgm:t>
        <a:bodyPr/>
        <a:lstStyle/>
        <a:p>
          <a:endParaRPr lang="es-ES"/>
        </a:p>
      </dgm:t>
    </dgm:pt>
    <dgm:pt modelId="{80E2A0EE-11EA-9543-A7EB-CD798733D6C1}" type="pres">
      <dgm:prSet presAssocID="{DF39B094-0776-2247-9C36-CD5118267BF8}" presName="connectorText" presStyleLbl="sibTrans2D1" presStyleIdx="2" presStyleCnt="5"/>
      <dgm:spPr/>
      <dgm:t>
        <a:bodyPr/>
        <a:lstStyle/>
        <a:p>
          <a:endParaRPr lang="es-ES"/>
        </a:p>
      </dgm:t>
    </dgm:pt>
    <dgm:pt modelId="{1CC7C6D8-894F-1048-8A6A-90A10F3467A3}" type="pres">
      <dgm:prSet presAssocID="{19D82127-3E87-2F4F-8922-5F112406E40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62344DC-B840-7B40-B742-93C234C1D3D4}" type="pres">
      <dgm:prSet presAssocID="{A656FDE0-0CA9-C345-8EAB-E206DE547A1F}" presName="sibTrans" presStyleLbl="sibTrans2D1" presStyleIdx="3" presStyleCnt="5"/>
      <dgm:spPr/>
      <dgm:t>
        <a:bodyPr/>
        <a:lstStyle/>
        <a:p>
          <a:endParaRPr lang="es-ES"/>
        </a:p>
      </dgm:t>
    </dgm:pt>
    <dgm:pt modelId="{9FA593F2-042C-114C-A901-6BCC3A0628FF}" type="pres">
      <dgm:prSet presAssocID="{A656FDE0-0CA9-C345-8EAB-E206DE547A1F}" presName="connectorText" presStyleLbl="sibTrans2D1" presStyleIdx="3" presStyleCnt="5"/>
      <dgm:spPr/>
      <dgm:t>
        <a:bodyPr/>
        <a:lstStyle/>
        <a:p>
          <a:endParaRPr lang="es-ES"/>
        </a:p>
      </dgm:t>
    </dgm:pt>
    <dgm:pt modelId="{7262A172-A2ED-074E-85BD-5DD57D04EAA0}" type="pres">
      <dgm:prSet presAssocID="{566B5826-6636-DE43-85F1-6BBF72D9684D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7EC778C-155E-BF4A-9B84-2DBD317FD4FC}" type="pres">
      <dgm:prSet presAssocID="{2ADA6F65-B367-6241-9D3D-C2D030E3E4D5}" presName="sibTrans" presStyleLbl="sibTrans2D1" presStyleIdx="4" presStyleCnt="5"/>
      <dgm:spPr/>
      <dgm:t>
        <a:bodyPr/>
        <a:lstStyle/>
        <a:p>
          <a:endParaRPr lang="es-ES"/>
        </a:p>
      </dgm:t>
    </dgm:pt>
    <dgm:pt modelId="{0D376F21-9C68-4843-8619-F824DC804055}" type="pres">
      <dgm:prSet presAssocID="{2ADA6F65-B367-6241-9D3D-C2D030E3E4D5}" presName="connectorText" presStyleLbl="sibTrans2D1" presStyleIdx="4" presStyleCnt="5"/>
      <dgm:spPr/>
      <dgm:t>
        <a:bodyPr/>
        <a:lstStyle/>
        <a:p>
          <a:endParaRPr lang="es-ES"/>
        </a:p>
      </dgm:t>
    </dgm:pt>
    <dgm:pt modelId="{1B2DC147-219D-F94B-992F-ABB087D850DD}" type="pres">
      <dgm:prSet presAssocID="{F8155C7D-BD4F-A84C-B664-FD2049A5A6E0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93466B6-F877-714C-8EFD-BF95F6DCFE0D}" srcId="{FCFF15BF-0D71-BF4E-AD31-5F629116AEC9}" destId="{F8155C7D-BD4F-A84C-B664-FD2049A5A6E0}" srcOrd="5" destOrd="0" parTransId="{838125AB-05EB-F042-BB4F-9DF2D387E557}" sibTransId="{42506F1E-D0C8-6A47-8619-AAF3BE40B57E}"/>
    <dgm:cxn modelId="{B8B1EBF9-8325-BE45-A77D-1B8D11DDB2D5}" type="presOf" srcId="{39CFAA86-9CB7-0C44-AB21-C74498429314}" destId="{1AE3DFD7-0263-634B-95B7-454997B566EE}" srcOrd="1" destOrd="0" presId="urn:microsoft.com/office/officeart/2005/8/layout/process5"/>
    <dgm:cxn modelId="{EE39D7DD-EA0C-AC43-8350-569CCF84C0B3}" type="presOf" srcId="{39CFAA86-9CB7-0C44-AB21-C74498429314}" destId="{AE152179-0E88-AB48-92E0-20B878FD4B07}" srcOrd="0" destOrd="0" presId="urn:microsoft.com/office/officeart/2005/8/layout/process5"/>
    <dgm:cxn modelId="{EA0C3F9C-1409-C549-9F94-FD287C16D8CB}" srcId="{FCFF15BF-0D71-BF4E-AD31-5F629116AEC9}" destId="{566B5826-6636-DE43-85F1-6BBF72D9684D}" srcOrd="4" destOrd="0" parTransId="{CC1B479F-6838-AD49-8E0A-17704FCDA507}" sibTransId="{2ADA6F65-B367-6241-9D3D-C2D030E3E4D5}"/>
    <dgm:cxn modelId="{54961EE7-4997-274D-A4E6-AD33FBBC1956}" type="presOf" srcId="{F7D5C6BA-B426-8B45-8E9A-16D8EE00F4FA}" destId="{6D9BA70F-22F5-F343-9165-CC56BA669539}" srcOrd="0" destOrd="0" presId="urn:microsoft.com/office/officeart/2005/8/layout/process5"/>
    <dgm:cxn modelId="{26AA0C5B-C84C-3841-820E-5BBA3C010F86}" type="presOf" srcId="{566B5826-6636-DE43-85F1-6BBF72D9684D}" destId="{7262A172-A2ED-074E-85BD-5DD57D04EAA0}" srcOrd="0" destOrd="0" presId="urn:microsoft.com/office/officeart/2005/8/layout/process5"/>
    <dgm:cxn modelId="{38E47C11-490F-E046-915C-FC83E2741BB2}" type="presOf" srcId="{DF39B094-0776-2247-9C36-CD5118267BF8}" destId="{80E2A0EE-11EA-9543-A7EB-CD798733D6C1}" srcOrd="1" destOrd="0" presId="urn:microsoft.com/office/officeart/2005/8/layout/process5"/>
    <dgm:cxn modelId="{AD8F0213-CAD7-C944-8B58-D1882C2C7833}" srcId="{FCFF15BF-0D71-BF4E-AD31-5F629116AEC9}" destId="{D3D3CE75-C808-A84D-978E-24312568B37F}" srcOrd="0" destOrd="0" parTransId="{4A5ED958-01E5-814D-BBC3-0C15D69FE954}" sibTransId="{39CFAA86-9CB7-0C44-AB21-C74498429314}"/>
    <dgm:cxn modelId="{947BFF3F-6995-9648-8582-F2E92590C822}" srcId="{FCFF15BF-0D71-BF4E-AD31-5F629116AEC9}" destId="{F7D5C6BA-B426-8B45-8E9A-16D8EE00F4FA}" srcOrd="1" destOrd="0" parTransId="{9AF0D440-F4AD-3C45-85BD-6AFD062ADCF9}" sibTransId="{773A684C-AE4E-0C41-9B31-EEB74A08786D}"/>
    <dgm:cxn modelId="{EDB62E7D-CA43-7946-8B78-58F04B3C21E0}" srcId="{FCFF15BF-0D71-BF4E-AD31-5F629116AEC9}" destId="{DBDF19A7-117D-FD45-9F4E-85EF7A7C20F8}" srcOrd="2" destOrd="0" parTransId="{77E1F5A4-B4A8-1345-AF36-9BD047EEABA5}" sibTransId="{DF39B094-0776-2247-9C36-CD5118267BF8}"/>
    <dgm:cxn modelId="{BA3C59CD-35AB-0D4A-A732-A48D24674431}" type="presOf" srcId="{A656FDE0-0CA9-C345-8EAB-E206DE547A1F}" destId="{9FA593F2-042C-114C-A901-6BCC3A0628FF}" srcOrd="1" destOrd="0" presId="urn:microsoft.com/office/officeart/2005/8/layout/process5"/>
    <dgm:cxn modelId="{BC2D3AB2-0DBE-4E40-88BA-594B22F1443E}" type="presOf" srcId="{FCFF15BF-0D71-BF4E-AD31-5F629116AEC9}" destId="{D40ED02A-4EEB-8A4A-8CE0-E3258706D01B}" srcOrd="0" destOrd="0" presId="urn:microsoft.com/office/officeart/2005/8/layout/process5"/>
    <dgm:cxn modelId="{CD41D8A3-81DD-3048-A429-A722E2435CA1}" type="presOf" srcId="{A656FDE0-0CA9-C345-8EAB-E206DE547A1F}" destId="{E62344DC-B840-7B40-B742-93C234C1D3D4}" srcOrd="0" destOrd="0" presId="urn:microsoft.com/office/officeart/2005/8/layout/process5"/>
    <dgm:cxn modelId="{B101BD8F-30D0-1944-A8A5-217DDD5E650A}" type="presOf" srcId="{2ADA6F65-B367-6241-9D3D-C2D030E3E4D5}" destId="{67EC778C-155E-BF4A-9B84-2DBD317FD4FC}" srcOrd="0" destOrd="0" presId="urn:microsoft.com/office/officeart/2005/8/layout/process5"/>
    <dgm:cxn modelId="{AE4A5F9B-9F4C-0643-915E-2F116989A194}" type="presOf" srcId="{2ADA6F65-B367-6241-9D3D-C2D030E3E4D5}" destId="{0D376F21-9C68-4843-8619-F824DC804055}" srcOrd="1" destOrd="0" presId="urn:microsoft.com/office/officeart/2005/8/layout/process5"/>
    <dgm:cxn modelId="{523E5359-8944-8545-BEE4-4D5B03707E4B}" type="presOf" srcId="{773A684C-AE4E-0C41-9B31-EEB74A08786D}" destId="{D47D2D1D-C69A-4745-96C0-140834EF9F09}" srcOrd="0" destOrd="0" presId="urn:microsoft.com/office/officeart/2005/8/layout/process5"/>
    <dgm:cxn modelId="{2E0EC8B8-E1A1-E74C-9148-4EBC0DF4465B}" type="presOf" srcId="{F8155C7D-BD4F-A84C-B664-FD2049A5A6E0}" destId="{1B2DC147-219D-F94B-992F-ABB087D850DD}" srcOrd="0" destOrd="0" presId="urn:microsoft.com/office/officeart/2005/8/layout/process5"/>
    <dgm:cxn modelId="{46CEDCFB-B97D-FB43-A5D1-18C2124399BE}" type="presOf" srcId="{DBDF19A7-117D-FD45-9F4E-85EF7A7C20F8}" destId="{E52C7207-9445-3240-811A-9E23EC9E5250}" srcOrd="0" destOrd="0" presId="urn:microsoft.com/office/officeart/2005/8/layout/process5"/>
    <dgm:cxn modelId="{FFDD0175-7066-0742-A221-839D7FC45606}" srcId="{FCFF15BF-0D71-BF4E-AD31-5F629116AEC9}" destId="{19D82127-3E87-2F4F-8922-5F112406E409}" srcOrd="3" destOrd="0" parTransId="{EA63082B-ECD9-7A43-B685-55EF1752FBFE}" sibTransId="{A656FDE0-0CA9-C345-8EAB-E206DE547A1F}"/>
    <dgm:cxn modelId="{F9CBAA5C-4285-A64E-8D3A-444E275C0A81}" type="presOf" srcId="{19D82127-3E87-2F4F-8922-5F112406E409}" destId="{1CC7C6D8-894F-1048-8A6A-90A10F3467A3}" srcOrd="0" destOrd="0" presId="urn:microsoft.com/office/officeart/2005/8/layout/process5"/>
    <dgm:cxn modelId="{64332872-865B-5C43-8998-7A7EC9E7AFBE}" type="presOf" srcId="{D3D3CE75-C808-A84D-978E-24312568B37F}" destId="{B9F97F9B-91C2-0147-8C02-2AC45D951ECD}" srcOrd="0" destOrd="0" presId="urn:microsoft.com/office/officeart/2005/8/layout/process5"/>
    <dgm:cxn modelId="{BDAA0B22-DCD8-D348-90B2-9854AF665D50}" type="presOf" srcId="{773A684C-AE4E-0C41-9B31-EEB74A08786D}" destId="{07DB0338-A893-D642-B96B-0A94BCC80AC5}" srcOrd="1" destOrd="0" presId="urn:microsoft.com/office/officeart/2005/8/layout/process5"/>
    <dgm:cxn modelId="{023403F3-D7C1-354A-BD25-056AEE77E802}" type="presOf" srcId="{DF39B094-0776-2247-9C36-CD5118267BF8}" destId="{AB33436F-115F-454A-B7D7-5A347AA9C577}" srcOrd="0" destOrd="0" presId="urn:microsoft.com/office/officeart/2005/8/layout/process5"/>
    <dgm:cxn modelId="{B702A90F-E737-6046-9011-BE7CF8E415A8}" type="presParOf" srcId="{D40ED02A-4EEB-8A4A-8CE0-E3258706D01B}" destId="{B9F97F9B-91C2-0147-8C02-2AC45D951ECD}" srcOrd="0" destOrd="0" presId="urn:microsoft.com/office/officeart/2005/8/layout/process5"/>
    <dgm:cxn modelId="{E5B94E3C-E331-0140-88C8-BFF992F6660A}" type="presParOf" srcId="{D40ED02A-4EEB-8A4A-8CE0-E3258706D01B}" destId="{AE152179-0E88-AB48-92E0-20B878FD4B07}" srcOrd="1" destOrd="0" presId="urn:microsoft.com/office/officeart/2005/8/layout/process5"/>
    <dgm:cxn modelId="{D40C9F76-87D4-C645-9B88-6B5C3FBC5F62}" type="presParOf" srcId="{AE152179-0E88-AB48-92E0-20B878FD4B07}" destId="{1AE3DFD7-0263-634B-95B7-454997B566EE}" srcOrd="0" destOrd="0" presId="urn:microsoft.com/office/officeart/2005/8/layout/process5"/>
    <dgm:cxn modelId="{5BAA64FB-749B-864D-8BB4-6E5621DA9C85}" type="presParOf" srcId="{D40ED02A-4EEB-8A4A-8CE0-E3258706D01B}" destId="{6D9BA70F-22F5-F343-9165-CC56BA669539}" srcOrd="2" destOrd="0" presId="urn:microsoft.com/office/officeart/2005/8/layout/process5"/>
    <dgm:cxn modelId="{0E91BEFE-7AB0-E445-8687-EA4FC4FE0D07}" type="presParOf" srcId="{D40ED02A-4EEB-8A4A-8CE0-E3258706D01B}" destId="{D47D2D1D-C69A-4745-96C0-140834EF9F09}" srcOrd="3" destOrd="0" presId="urn:microsoft.com/office/officeart/2005/8/layout/process5"/>
    <dgm:cxn modelId="{F8E6461E-C5C3-6748-985F-A31DFA67D07D}" type="presParOf" srcId="{D47D2D1D-C69A-4745-96C0-140834EF9F09}" destId="{07DB0338-A893-D642-B96B-0A94BCC80AC5}" srcOrd="0" destOrd="0" presId="urn:microsoft.com/office/officeart/2005/8/layout/process5"/>
    <dgm:cxn modelId="{C968C970-C0CF-764F-A235-BA2C84BD14EF}" type="presParOf" srcId="{D40ED02A-4EEB-8A4A-8CE0-E3258706D01B}" destId="{E52C7207-9445-3240-811A-9E23EC9E5250}" srcOrd="4" destOrd="0" presId="urn:microsoft.com/office/officeart/2005/8/layout/process5"/>
    <dgm:cxn modelId="{4825384B-D128-1344-B829-6A68E2C2FF30}" type="presParOf" srcId="{D40ED02A-4EEB-8A4A-8CE0-E3258706D01B}" destId="{AB33436F-115F-454A-B7D7-5A347AA9C577}" srcOrd="5" destOrd="0" presId="urn:microsoft.com/office/officeart/2005/8/layout/process5"/>
    <dgm:cxn modelId="{4A10CFE6-F227-9442-B7E3-21F53073D5A3}" type="presParOf" srcId="{AB33436F-115F-454A-B7D7-5A347AA9C577}" destId="{80E2A0EE-11EA-9543-A7EB-CD798733D6C1}" srcOrd="0" destOrd="0" presId="urn:microsoft.com/office/officeart/2005/8/layout/process5"/>
    <dgm:cxn modelId="{7E21D6B1-292F-2D4D-93FF-D6A2CA002414}" type="presParOf" srcId="{D40ED02A-4EEB-8A4A-8CE0-E3258706D01B}" destId="{1CC7C6D8-894F-1048-8A6A-90A10F3467A3}" srcOrd="6" destOrd="0" presId="urn:microsoft.com/office/officeart/2005/8/layout/process5"/>
    <dgm:cxn modelId="{817C8001-830B-C54B-856B-E6DBB2E9C98A}" type="presParOf" srcId="{D40ED02A-4EEB-8A4A-8CE0-E3258706D01B}" destId="{E62344DC-B840-7B40-B742-93C234C1D3D4}" srcOrd="7" destOrd="0" presId="urn:microsoft.com/office/officeart/2005/8/layout/process5"/>
    <dgm:cxn modelId="{607D0196-F6A2-8447-8ED2-E39346E822CF}" type="presParOf" srcId="{E62344DC-B840-7B40-B742-93C234C1D3D4}" destId="{9FA593F2-042C-114C-A901-6BCC3A0628FF}" srcOrd="0" destOrd="0" presId="urn:microsoft.com/office/officeart/2005/8/layout/process5"/>
    <dgm:cxn modelId="{8801D9E3-6EE4-BA48-8D9D-1127A1B14CA8}" type="presParOf" srcId="{D40ED02A-4EEB-8A4A-8CE0-E3258706D01B}" destId="{7262A172-A2ED-074E-85BD-5DD57D04EAA0}" srcOrd="8" destOrd="0" presId="urn:microsoft.com/office/officeart/2005/8/layout/process5"/>
    <dgm:cxn modelId="{46B76301-EE09-D440-8E6A-32AD6B6D2542}" type="presParOf" srcId="{D40ED02A-4EEB-8A4A-8CE0-E3258706D01B}" destId="{67EC778C-155E-BF4A-9B84-2DBD317FD4FC}" srcOrd="9" destOrd="0" presId="urn:microsoft.com/office/officeart/2005/8/layout/process5"/>
    <dgm:cxn modelId="{EC5407DE-F19A-444D-A084-A1B9FD9BF3CB}" type="presParOf" srcId="{67EC778C-155E-BF4A-9B84-2DBD317FD4FC}" destId="{0D376F21-9C68-4843-8619-F824DC804055}" srcOrd="0" destOrd="0" presId="urn:microsoft.com/office/officeart/2005/8/layout/process5"/>
    <dgm:cxn modelId="{D29B2CBB-0A5A-364C-B443-176C3E3539E5}" type="presParOf" srcId="{D40ED02A-4EEB-8A4A-8CE0-E3258706D01B}" destId="{1B2DC147-219D-F94B-992F-ABB087D850DD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F97F9B-91C2-0147-8C02-2AC45D951ECD}">
      <dsp:nvSpPr>
        <dsp:cNvPr id="0" name=""/>
        <dsp:cNvSpPr/>
      </dsp:nvSpPr>
      <dsp:spPr>
        <a:xfrm>
          <a:off x="7373" y="195104"/>
          <a:ext cx="2203845" cy="132230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Llenar cubeta con </a:t>
          </a:r>
          <a:r>
            <a:rPr lang="es-ES" sz="1600" kern="1200" smtClean="0"/>
            <a:t>2 litros </a:t>
          </a:r>
          <a:r>
            <a:rPr lang="es-ES" sz="1600" kern="1200" dirty="0" smtClean="0"/>
            <a:t>de agua</a:t>
          </a:r>
          <a:endParaRPr lang="es-ES" sz="1600" kern="1200" dirty="0"/>
        </a:p>
      </dsp:txBody>
      <dsp:txXfrm>
        <a:off x="46102" y="233833"/>
        <a:ext cx="2126387" cy="1244849"/>
      </dsp:txXfrm>
    </dsp:sp>
    <dsp:sp modelId="{AE152179-0E88-AB48-92E0-20B878FD4B07}">
      <dsp:nvSpPr>
        <dsp:cNvPr id="0" name=""/>
        <dsp:cNvSpPr/>
      </dsp:nvSpPr>
      <dsp:spPr>
        <a:xfrm>
          <a:off x="2405157" y="582981"/>
          <a:ext cx="467215" cy="5465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300" kern="1200"/>
        </a:p>
      </dsp:txBody>
      <dsp:txXfrm>
        <a:off x="2405157" y="692292"/>
        <a:ext cx="327051" cy="327931"/>
      </dsp:txXfrm>
    </dsp:sp>
    <dsp:sp modelId="{6D9BA70F-22F5-F343-9165-CC56BA669539}">
      <dsp:nvSpPr>
        <dsp:cNvPr id="0" name=""/>
        <dsp:cNvSpPr/>
      </dsp:nvSpPr>
      <dsp:spPr>
        <a:xfrm>
          <a:off x="3092757" y="195104"/>
          <a:ext cx="2203845" cy="1322307"/>
        </a:xfrm>
        <a:prstGeom prst="roundRect">
          <a:avLst>
            <a:gd name="adj" fmla="val 10000"/>
          </a:avLst>
        </a:prstGeom>
        <a:solidFill>
          <a:schemeClr val="accent2">
            <a:hueOff val="228672"/>
            <a:satOff val="444"/>
            <a:lumOff val="56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Preparar pastilla y sujetar con el alambre fusible a las terminales.</a:t>
          </a:r>
          <a:endParaRPr lang="es-ES" sz="1600" kern="1200" dirty="0"/>
        </a:p>
      </dsp:txBody>
      <dsp:txXfrm>
        <a:off x="3131486" y="233833"/>
        <a:ext cx="2126387" cy="1244849"/>
      </dsp:txXfrm>
    </dsp:sp>
    <dsp:sp modelId="{D47D2D1D-C69A-4745-96C0-140834EF9F09}">
      <dsp:nvSpPr>
        <dsp:cNvPr id="0" name=""/>
        <dsp:cNvSpPr/>
      </dsp:nvSpPr>
      <dsp:spPr>
        <a:xfrm>
          <a:off x="5490541" y="582981"/>
          <a:ext cx="467215" cy="5465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285840"/>
            <a:satOff val="555"/>
            <a:lumOff val="70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300" kern="1200"/>
        </a:p>
      </dsp:txBody>
      <dsp:txXfrm>
        <a:off x="5490541" y="692292"/>
        <a:ext cx="327051" cy="327931"/>
      </dsp:txXfrm>
    </dsp:sp>
    <dsp:sp modelId="{E52C7207-9445-3240-811A-9E23EC9E5250}">
      <dsp:nvSpPr>
        <dsp:cNvPr id="0" name=""/>
        <dsp:cNvSpPr/>
      </dsp:nvSpPr>
      <dsp:spPr>
        <a:xfrm>
          <a:off x="6178141" y="195104"/>
          <a:ext cx="2203845" cy="1322307"/>
        </a:xfrm>
        <a:prstGeom prst="roundRect">
          <a:avLst>
            <a:gd name="adj" fmla="val 10000"/>
          </a:avLst>
        </a:prstGeom>
        <a:solidFill>
          <a:schemeClr val="accent2">
            <a:hueOff val="457344"/>
            <a:satOff val="888"/>
            <a:lumOff val="112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Agregar 1ml de agua y cerrar. Cargar con oxígeno puro.</a:t>
          </a:r>
          <a:endParaRPr lang="es-ES" sz="1600" kern="1200" dirty="0"/>
        </a:p>
      </dsp:txBody>
      <dsp:txXfrm>
        <a:off x="6216870" y="233833"/>
        <a:ext cx="2126387" cy="1244849"/>
      </dsp:txXfrm>
    </dsp:sp>
    <dsp:sp modelId="{AB33436F-115F-454A-B7D7-5A347AA9C577}">
      <dsp:nvSpPr>
        <dsp:cNvPr id="0" name=""/>
        <dsp:cNvSpPr/>
      </dsp:nvSpPr>
      <dsp:spPr>
        <a:xfrm rot="5400000">
          <a:off x="7046456" y="1671681"/>
          <a:ext cx="467215" cy="5465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571681"/>
            <a:satOff val="1111"/>
            <a:lumOff val="1411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300" kern="1200"/>
        </a:p>
      </dsp:txBody>
      <dsp:txXfrm rot="-5400000">
        <a:off x="7116098" y="1711350"/>
        <a:ext cx="327931" cy="327051"/>
      </dsp:txXfrm>
    </dsp:sp>
    <dsp:sp modelId="{1CC7C6D8-894F-1048-8A6A-90A10F3467A3}">
      <dsp:nvSpPr>
        <dsp:cNvPr id="0" name=""/>
        <dsp:cNvSpPr/>
      </dsp:nvSpPr>
      <dsp:spPr>
        <a:xfrm>
          <a:off x="6178141" y="2398950"/>
          <a:ext cx="2203845" cy="1322307"/>
        </a:xfrm>
        <a:prstGeom prst="roundRect">
          <a:avLst>
            <a:gd name="adj" fmla="val 10000"/>
          </a:avLst>
        </a:prstGeom>
        <a:solidFill>
          <a:schemeClr val="accent2">
            <a:hueOff val="686017"/>
            <a:satOff val="1333"/>
            <a:lumOff val="1694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Encender y  medir los cambios de temperatura hasta que sea constante</a:t>
          </a:r>
          <a:endParaRPr lang="es-ES" sz="1600" kern="1200" dirty="0"/>
        </a:p>
      </dsp:txBody>
      <dsp:txXfrm>
        <a:off x="6216870" y="2437679"/>
        <a:ext cx="2126387" cy="1244849"/>
      </dsp:txXfrm>
    </dsp:sp>
    <dsp:sp modelId="{E62344DC-B840-7B40-B742-93C234C1D3D4}">
      <dsp:nvSpPr>
        <dsp:cNvPr id="0" name=""/>
        <dsp:cNvSpPr/>
      </dsp:nvSpPr>
      <dsp:spPr>
        <a:xfrm rot="10800000">
          <a:off x="5516987" y="2786827"/>
          <a:ext cx="467215" cy="5465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857521"/>
            <a:satOff val="1666"/>
            <a:lumOff val="211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300" kern="1200"/>
        </a:p>
      </dsp:txBody>
      <dsp:txXfrm rot="10800000">
        <a:off x="5657151" y="2896138"/>
        <a:ext cx="327051" cy="327931"/>
      </dsp:txXfrm>
    </dsp:sp>
    <dsp:sp modelId="{7262A172-A2ED-074E-85BD-5DD57D04EAA0}">
      <dsp:nvSpPr>
        <dsp:cNvPr id="0" name=""/>
        <dsp:cNvSpPr/>
      </dsp:nvSpPr>
      <dsp:spPr>
        <a:xfrm>
          <a:off x="3092757" y="2398950"/>
          <a:ext cx="2203845" cy="1322307"/>
        </a:xfrm>
        <a:prstGeom prst="roundRect">
          <a:avLst>
            <a:gd name="adj" fmla="val 10000"/>
          </a:avLst>
        </a:prstGeom>
        <a:solidFill>
          <a:schemeClr val="accent2">
            <a:hueOff val="914689"/>
            <a:satOff val="1777"/>
            <a:lumOff val="225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Registrar valor de temperatura final</a:t>
          </a:r>
          <a:endParaRPr lang="es-ES" sz="1600" kern="1200" dirty="0"/>
        </a:p>
      </dsp:txBody>
      <dsp:txXfrm>
        <a:off x="3131486" y="2437679"/>
        <a:ext cx="2126387" cy="1244849"/>
      </dsp:txXfrm>
    </dsp:sp>
    <dsp:sp modelId="{67EC778C-155E-BF4A-9B84-2DBD317FD4FC}">
      <dsp:nvSpPr>
        <dsp:cNvPr id="0" name=""/>
        <dsp:cNvSpPr/>
      </dsp:nvSpPr>
      <dsp:spPr>
        <a:xfrm rot="10800000">
          <a:off x="2431603" y="2786827"/>
          <a:ext cx="467215" cy="5465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1143361"/>
            <a:satOff val="2221"/>
            <a:lumOff val="2823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300" kern="1200"/>
        </a:p>
      </dsp:txBody>
      <dsp:txXfrm rot="10800000">
        <a:off x="2571767" y="2896138"/>
        <a:ext cx="327051" cy="327931"/>
      </dsp:txXfrm>
    </dsp:sp>
    <dsp:sp modelId="{1B2DC147-219D-F94B-992F-ABB087D850DD}">
      <dsp:nvSpPr>
        <dsp:cNvPr id="0" name=""/>
        <dsp:cNvSpPr/>
      </dsp:nvSpPr>
      <dsp:spPr>
        <a:xfrm>
          <a:off x="7373" y="2398950"/>
          <a:ext cx="2203845" cy="1322307"/>
        </a:xfrm>
        <a:prstGeom prst="roundRect">
          <a:avLst>
            <a:gd name="adj" fmla="val 10000"/>
          </a:avLst>
        </a:prstGeom>
        <a:solidFill>
          <a:schemeClr val="accent2">
            <a:hueOff val="1143361"/>
            <a:satOff val="2221"/>
            <a:lumOff val="282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Desconectar equipo y desmontar siguiendo las indicaciones del profesor</a:t>
          </a:r>
          <a:endParaRPr lang="es-ES" sz="1600" kern="1200" dirty="0"/>
        </a:p>
      </dsp:txBody>
      <dsp:txXfrm>
        <a:off x="46102" y="2437679"/>
        <a:ext cx="2126387" cy="12448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236EFA-7142-AE48-830C-C0DCAD808982}" type="datetimeFigureOut">
              <a:rPr lang="es-ES" smtClean="0"/>
              <a:t>18/05/15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CD4225-78C9-9249-A6C0-2DB1A2AF849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63229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EA49B8-CF8D-3942-AACC-31743556D610}" type="datetimeFigureOut">
              <a:rPr lang="es-ES_tradnl" smtClean="0"/>
              <a:pPr/>
              <a:t>18/05/15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4B01B8-CB0B-0245-8ACC-D4701FEF413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6780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B01B8-CB0B-0245-8ACC-D4701FEF413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04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Ver página 228 del Chang</a:t>
            </a:r>
            <a:r>
              <a:rPr lang="es-ES" baseline="0" dirty="0" smtClean="0"/>
              <a:t> nuevo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B01B8-CB0B-0245-8ACC-D4701FEF413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069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Q no es una</a:t>
            </a:r>
            <a:r>
              <a:rPr lang="es-ES" baseline="0" dirty="0" smtClean="0"/>
              <a:t> función de estado, no depende de las condiciones iniciales y finales.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B01B8-CB0B-0245-8ACC-D4701FEF413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839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La entalpía tiene unidades de energía.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B01B8-CB0B-0245-8ACC-D4701FEF413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221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9393371-445E-104E-AA22-28255886DF71}" type="datetime1">
              <a:rPr lang="es-MX" smtClean="0"/>
              <a:t>18/05/15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IQ León Felipe Mota Tapia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D1181F5-57B7-BD4A-8D08-AA79934A286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EDFD-01BD-0540-B0EA-AE8C89F4EAE1}" type="datetime1">
              <a:rPr lang="es-MX" smtClean="0"/>
              <a:t>18/05/15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IQ León Felipe Mota Tapia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181F5-57B7-BD4A-8D08-AA79934A286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B2D0-7831-314B-873E-CE5807D2BF31}" type="datetime1">
              <a:rPr lang="es-MX" smtClean="0"/>
              <a:t>18/05/15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IQ León Felipe Mota Tapia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181F5-57B7-BD4A-8D08-AA79934A286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4E48-C4D5-1144-8B6C-E953DD6A5D7B}" type="datetime1">
              <a:rPr lang="es-MX" smtClean="0"/>
              <a:t>18/05/15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IQ León Felipe Mota Tapia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181F5-57B7-BD4A-8D08-AA79934A286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3C102-F206-CF40-A43F-1843B054128F}" type="datetime1">
              <a:rPr lang="es-MX" smtClean="0"/>
              <a:t>18/05/15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IQ León Felipe Mota Tapia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181F5-57B7-BD4A-8D08-AA79934A286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90B5A-7009-ED41-9F77-CD7780154FD8}" type="datetime1">
              <a:rPr lang="es-MX" smtClean="0"/>
              <a:t>18/05/15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IQ León Felipe Mota Tapia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181F5-57B7-BD4A-8D08-AA79934A286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32102C3C-AA78-F945-B3C7-51A5F5B75E18}" type="datetime1">
              <a:rPr lang="es-MX" smtClean="0"/>
              <a:t>18/05/15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r>
              <a:rPr lang="en-US" smtClean="0"/>
              <a:t>IQ León Felipe Mota Tapia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181F5-57B7-BD4A-8D08-AA79934A286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encim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A82E-A49D-4441-9BF3-95CBDD1AD233}" type="datetime1">
              <a:rPr lang="es-MX" smtClean="0"/>
              <a:t>18/05/15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IQ León Felipe Mota Tapia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181F5-57B7-BD4A-8D08-AA79934A286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imágenes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C0B6-9138-D84B-A207-FD725448615D}" type="datetime1">
              <a:rPr lang="es-MX" smtClean="0"/>
              <a:t>18/05/15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IQ León Felipe Mota Tapia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181F5-57B7-BD4A-8D08-AA79934A286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824B9-3960-DD49-B621-C16118DEEC2C}" type="datetime1">
              <a:rPr lang="es-MX" smtClean="0"/>
              <a:t>18/05/15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IQ León Felipe Mota Tapia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181F5-57B7-BD4A-8D08-AA79934A286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5615-FF37-3643-A949-20E0B8F3BB79}" type="datetime1">
              <a:rPr lang="es-MX" smtClean="0"/>
              <a:t>18/05/15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IQ León Felipe Mota Tapia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181F5-57B7-BD4A-8D08-AA79934A286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7C674F2-E804-CD4C-A477-74F9BD28EED5}" type="datetime1">
              <a:rPr lang="es-MX" smtClean="0"/>
              <a:t>18/05/15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IQ León Felipe Mota Tapia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181F5-57B7-BD4A-8D08-AA79934A286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48B1D70A-055B-B742-A246-5C348AEE22D3}" type="datetime1">
              <a:rPr lang="es-MX" smtClean="0"/>
              <a:t>18/05/15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r>
              <a:rPr lang="en-US" smtClean="0"/>
              <a:t>IQ León Felipe Mota Tapia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D1181F5-57B7-BD4A-8D08-AA79934A286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, objetos e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1892D3E5-86C3-6D4A-8889-9DD30CE17C12}" type="datetime1">
              <a:rPr lang="es-MX" smtClean="0"/>
              <a:t>18/05/15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r>
              <a:rPr lang="en-US" smtClean="0"/>
              <a:t>IQ León Felipe Mota Tapia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BD1181F5-57B7-BD4A-8D08-AA79934A286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56E2745E-76A8-AE4C-B1C3-1D49EA6F78EB}" type="datetime1">
              <a:rPr lang="es-MX" smtClean="0"/>
              <a:t>18/05/15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r>
              <a:rPr lang="en-US" smtClean="0"/>
              <a:t>IQ León Felipe Mota Tapia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181F5-57B7-BD4A-8D08-AA79934A286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ción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BD1181F5-57B7-BD4A-8D08-AA79934A286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A1B8-624B-EA4D-B3B3-9EE456135724}" type="datetime1">
              <a:rPr lang="es-MX" smtClean="0"/>
              <a:t>18/05/15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IQ León Felipe Mota Tapia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181F5-57B7-BD4A-8D08-AA79934A286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39C8-1FC3-4F40-9C42-371836474D80}" type="datetime1">
              <a:rPr lang="es-MX" smtClean="0"/>
              <a:t>18/05/15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IQ León Felipe Mota Tapia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181F5-57B7-BD4A-8D08-AA79934A286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objetos, superior e inf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AB35-6821-BB4F-8FAA-0A634132A2B0}" type="datetime1">
              <a:rPr lang="es-MX" smtClean="0"/>
              <a:t>18/05/15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IQ León Felipe Mota Tapia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181F5-57B7-BD4A-8D08-AA79934A286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8350FEAC-75D4-8845-B1FF-FFA9192ED2B7}" type="datetime1">
              <a:rPr lang="es-MX" smtClean="0"/>
              <a:t>18/05/15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IQ León Felipe Mota Tapia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BD1181F5-57B7-BD4A-8D08-AA79934A286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  <p:sldLayoutId id="2147483765" r:id="rId17"/>
    <p:sldLayoutId id="2147483766" r:id="rId18"/>
    <p:sldLayoutId id="2147483767" r:id="rId19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PRACTICA #3: </a:t>
            </a:r>
            <a:r>
              <a:rPr lang="en-US" sz="3600" dirty="0" err="1" smtClean="0"/>
              <a:t>Entalpía</a:t>
            </a:r>
            <a:r>
              <a:rPr lang="en-US" sz="3600" dirty="0" smtClean="0"/>
              <a:t> de </a:t>
            </a:r>
            <a:r>
              <a:rPr lang="en-US" sz="3600" dirty="0" err="1" smtClean="0"/>
              <a:t>Combustión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ACADEMIAS DE QUÍMICA</a:t>
            </a:r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IQ León Felipe Mota Tapia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ct val="30000"/>
              </a:spcBef>
              <a:buFont typeface="Wingdings" charset="2"/>
              <a:buChar char="Ø"/>
            </a:pPr>
            <a:r>
              <a:rPr lang="es-ES_tradnl" dirty="0">
                <a:cs typeface="Times New Roman"/>
              </a:rPr>
              <a:t>La entalpía de una sustancia depende de las condiciones de </a:t>
            </a:r>
            <a:r>
              <a:rPr lang="es-ES_tradnl" dirty="0" smtClean="0">
                <a:cs typeface="Times New Roman"/>
              </a:rPr>
              <a:t>presión</a:t>
            </a:r>
            <a:r>
              <a:rPr lang="es-ES_tradnl" dirty="0">
                <a:cs typeface="Times New Roman"/>
              </a:rPr>
              <a:t>, temperatura, estado de agregación, etc. Por lo </a:t>
            </a:r>
            <a:r>
              <a:rPr lang="es-ES_tradnl" dirty="0" smtClean="0">
                <a:cs typeface="Times New Roman"/>
              </a:rPr>
              <a:t>tanto los </a:t>
            </a:r>
            <a:r>
              <a:rPr lang="es-ES_tradnl" dirty="0" err="1">
                <a:cs typeface="Times New Roman"/>
              </a:rPr>
              <a:t>ΔH</a:t>
            </a:r>
            <a:r>
              <a:rPr lang="es-ES_tradnl" baseline="-25000" dirty="0" err="1">
                <a:cs typeface="Times New Roman"/>
              </a:rPr>
              <a:t>r</a:t>
            </a:r>
            <a:r>
              <a:rPr lang="es-ES_tradnl" dirty="0">
                <a:cs typeface="Times New Roman"/>
              </a:rPr>
              <a:t> también dependen de estos parámetros.</a:t>
            </a:r>
          </a:p>
          <a:p>
            <a:pPr algn="just">
              <a:spcBef>
                <a:spcPct val="30000"/>
              </a:spcBef>
              <a:buFont typeface="Wingdings" charset="2"/>
              <a:buChar char="Ø"/>
            </a:pPr>
            <a:r>
              <a:rPr lang="es-ES_tradnl" dirty="0">
                <a:cs typeface="Times New Roman"/>
              </a:rPr>
              <a:t>La entalpía estándar de una reacción es la entalpía de esa </a:t>
            </a:r>
            <a:r>
              <a:rPr lang="es-ES_tradnl" dirty="0" smtClean="0">
                <a:cs typeface="Times New Roman"/>
              </a:rPr>
              <a:t>reacción </a:t>
            </a:r>
            <a:r>
              <a:rPr lang="es-ES_tradnl" dirty="0">
                <a:cs typeface="Times New Roman"/>
              </a:rPr>
              <a:t>cuando los reactivos y los productos están en </a:t>
            </a:r>
            <a:r>
              <a:rPr lang="es-ES_tradnl" dirty="0" smtClean="0">
                <a:cs typeface="Times New Roman"/>
              </a:rPr>
              <a:t>sus estados </a:t>
            </a:r>
            <a:r>
              <a:rPr lang="es-ES_tradnl" dirty="0">
                <a:cs typeface="Times New Roman"/>
              </a:rPr>
              <a:t>estándar.</a:t>
            </a:r>
          </a:p>
          <a:p>
            <a:pPr algn="just">
              <a:spcBef>
                <a:spcPct val="30000"/>
              </a:spcBef>
              <a:buFont typeface="Wingdings" charset="2"/>
              <a:buChar char="Ø"/>
            </a:pPr>
            <a:r>
              <a:rPr lang="es-ES_tradnl" dirty="0">
                <a:cs typeface="Times New Roman"/>
              </a:rPr>
              <a:t>Para sustancias puras, el estado estándar corresponde a </a:t>
            </a:r>
            <a:r>
              <a:rPr lang="es-ES_tradnl" dirty="0" smtClean="0">
                <a:cs typeface="Times New Roman"/>
              </a:rPr>
              <a:t>su forma </a:t>
            </a:r>
            <a:r>
              <a:rPr lang="es-ES_tradnl" dirty="0">
                <a:cs typeface="Times New Roman"/>
              </a:rPr>
              <a:t>más estable a 1 </a:t>
            </a:r>
            <a:r>
              <a:rPr lang="es-ES_tradnl" dirty="0" smtClean="0">
                <a:cs typeface="Times New Roman"/>
              </a:rPr>
              <a:t>atm y 25ªC.</a:t>
            </a:r>
            <a:endParaRPr lang="es-ES_tradnl" dirty="0">
              <a:cs typeface="Times New Roman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IQ León Felipe Mota Tapia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223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>CASOS PARTICULARES DE LA ENTALPÍA DE REACCIÓN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199" y="2209800"/>
            <a:ext cx="7410939" cy="3916363"/>
          </a:xfrm>
        </p:spPr>
        <p:txBody>
          <a:bodyPr/>
          <a:lstStyle/>
          <a:p>
            <a:r>
              <a:rPr lang="es-ES" dirty="0" smtClean="0">
                <a:solidFill>
                  <a:srgbClr val="FF0000"/>
                </a:solidFill>
              </a:rPr>
              <a:t>ENTALPÍA DE FORMACIÓN ESTANDAR</a:t>
            </a:r>
          </a:p>
          <a:p>
            <a:pPr marL="109728" indent="0">
              <a:buNone/>
            </a:pPr>
            <a:r>
              <a:rPr lang="es-ES_tradnl" dirty="0" smtClean="0"/>
              <a:t>	Es </a:t>
            </a:r>
            <a:r>
              <a:rPr lang="es-ES_tradnl" dirty="0"/>
              <a:t>el cambio de entalpía de la reacción de formación de una sustancia en el estado estándar a partir de sus elementos en el estado estándar.</a:t>
            </a:r>
            <a:br>
              <a:rPr lang="es-ES_tradnl" dirty="0"/>
            </a:br>
            <a:r>
              <a:rPr lang="es-ES_tradnl" dirty="0" err="1"/>
              <a:t>Ej</a:t>
            </a:r>
            <a:r>
              <a:rPr lang="es-ES_tradnl" dirty="0" smtClean="0"/>
              <a:t>:</a:t>
            </a:r>
            <a:endParaRPr lang="es-ES_tradnl" dirty="0"/>
          </a:p>
          <a:p>
            <a:pPr marL="109728" indent="0" algn="ctr">
              <a:buNone/>
            </a:pPr>
            <a:r>
              <a:rPr lang="es-ES_tradnl" sz="2200" dirty="0"/>
              <a:t>2C(s) + 3H</a:t>
            </a:r>
            <a:r>
              <a:rPr lang="es-ES_tradnl" sz="2200" baseline="-25000" dirty="0"/>
              <a:t>2</a:t>
            </a:r>
            <a:r>
              <a:rPr lang="es-ES_tradnl" sz="2200" dirty="0"/>
              <a:t>(g) + </a:t>
            </a:r>
            <a:r>
              <a:rPr lang="es-ES_tradnl" sz="2200" baseline="30000" dirty="0"/>
              <a:t>1</a:t>
            </a:r>
            <a:r>
              <a:rPr lang="es-ES_tradnl" sz="2200" dirty="0"/>
              <a:t>/</a:t>
            </a:r>
            <a:r>
              <a:rPr lang="es-ES_tradnl" sz="2200" baseline="-25000" dirty="0"/>
              <a:t>2</a:t>
            </a:r>
            <a:r>
              <a:rPr lang="es-ES_tradnl" sz="2200" dirty="0"/>
              <a:t>O</a:t>
            </a:r>
            <a:r>
              <a:rPr lang="es-ES_tradnl" sz="2200" baseline="-25000" dirty="0"/>
              <a:t>2</a:t>
            </a:r>
            <a:r>
              <a:rPr lang="es-ES_tradnl" sz="2200" dirty="0"/>
              <a:t>(g) </a:t>
            </a:r>
            <a:r>
              <a:rPr lang="es-ES_tradnl" sz="2200" dirty="0" smtClean="0">
                <a:sym typeface="Wingdings"/>
              </a:rPr>
              <a:t></a:t>
            </a:r>
            <a:r>
              <a:rPr lang="es-ES_tradnl" sz="2200" dirty="0" smtClean="0">
                <a:sym typeface="Symbol" pitchFamily="-112" charset="2"/>
              </a:rPr>
              <a:t>  </a:t>
            </a:r>
            <a:r>
              <a:rPr lang="es-ES_tradnl" sz="2200" dirty="0">
                <a:sym typeface="Symbol" pitchFamily="-112" charset="2"/>
              </a:rPr>
              <a:t>C</a:t>
            </a:r>
            <a:r>
              <a:rPr lang="es-ES_tradnl" sz="2200" baseline="-25000" dirty="0">
                <a:sym typeface="Symbol" pitchFamily="-112" charset="2"/>
              </a:rPr>
              <a:t>2</a:t>
            </a:r>
            <a:r>
              <a:rPr lang="es-ES_tradnl" sz="2200" dirty="0">
                <a:sym typeface="Symbol" pitchFamily="-112" charset="2"/>
              </a:rPr>
              <a:t>H</a:t>
            </a:r>
            <a:r>
              <a:rPr lang="es-ES_tradnl" sz="2200" baseline="-25000" dirty="0">
                <a:sym typeface="Symbol" pitchFamily="-112" charset="2"/>
              </a:rPr>
              <a:t>5</a:t>
            </a:r>
            <a:r>
              <a:rPr lang="es-ES_tradnl" sz="2200" dirty="0">
                <a:sym typeface="Symbol" pitchFamily="-112" charset="2"/>
              </a:rPr>
              <a:t>OH(l)   </a:t>
            </a:r>
            <a:r>
              <a:rPr lang="es-ES_tradnl" sz="2200" dirty="0" smtClean="0">
                <a:latin typeface="Symbol" pitchFamily="-112" charset="2"/>
                <a:sym typeface="Symbol" pitchFamily="-112" charset="2"/>
              </a:rPr>
              <a:t>Δ</a:t>
            </a:r>
            <a:r>
              <a:rPr lang="es-ES_tradnl" sz="2200" dirty="0" smtClean="0">
                <a:sym typeface="Symbol" pitchFamily="-112" charset="2"/>
              </a:rPr>
              <a:t>H</a:t>
            </a:r>
            <a:r>
              <a:rPr lang="es-ES_tradnl" sz="2200" baseline="-25000" dirty="0" smtClean="0">
                <a:sym typeface="Symbol" pitchFamily="-112" charset="2"/>
              </a:rPr>
              <a:t>f</a:t>
            </a:r>
            <a:r>
              <a:rPr lang="es-ES_tradnl" sz="2200" baseline="30000" dirty="0" smtClean="0">
                <a:sym typeface="Symbol" pitchFamily="-112" charset="2"/>
              </a:rPr>
              <a:t>0</a:t>
            </a:r>
            <a:r>
              <a:rPr lang="es-ES_tradnl" sz="2200" dirty="0">
                <a:sym typeface="Symbol" pitchFamily="-112" charset="2"/>
              </a:rPr>
              <a:t>= -278 kJ</a:t>
            </a:r>
          </a:p>
          <a:p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IQ León Felipe Mota Tapia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089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/>
              <a:t>CASOS PARTICULARES DE LA ENTALPÍA DE REACCIÓN</a:t>
            </a: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457199" y="2209800"/>
            <a:ext cx="7101170" cy="3916363"/>
          </a:xfrm>
        </p:spPr>
        <p:txBody>
          <a:bodyPr/>
          <a:lstStyle/>
          <a:p>
            <a:r>
              <a:rPr lang="es-ES" dirty="0" smtClean="0">
                <a:solidFill>
                  <a:srgbClr val="FF0000"/>
                </a:solidFill>
              </a:rPr>
              <a:t>ENTALPÍA DE COMBUSTION ESTANDAR</a:t>
            </a:r>
          </a:p>
          <a:p>
            <a:pPr marL="109728" indent="0">
              <a:buNone/>
            </a:pPr>
            <a:r>
              <a:rPr lang="es-ES_tradnl" dirty="0" smtClean="0"/>
              <a:t>	Es </a:t>
            </a:r>
            <a:r>
              <a:rPr lang="es-ES_tradnl" dirty="0"/>
              <a:t>el cambio de entalpía por mol de sustancia que se quema en una reacción de combustión en condiciones estándar.</a:t>
            </a:r>
            <a:br>
              <a:rPr lang="es-ES_tradnl" dirty="0"/>
            </a:br>
            <a:r>
              <a:rPr lang="es-ES_tradnl" dirty="0" err="1" smtClean="0"/>
              <a:t>Ej</a:t>
            </a:r>
            <a:r>
              <a:rPr lang="es-ES_tradnl" dirty="0" smtClean="0"/>
              <a:t>:</a:t>
            </a:r>
          </a:p>
          <a:p>
            <a:pPr marL="109728" indent="0" algn="ctr">
              <a:buNone/>
            </a:pPr>
            <a:r>
              <a:rPr lang="es-ES_tradnl" sz="2400" dirty="0" smtClean="0"/>
              <a:t>C</a:t>
            </a:r>
            <a:r>
              <a:rPr lang="es-ES_tradnl" sz="2400" baseline="-25000" dirty="0" smtClean="0"/>
              <a:t>6</a:t>
            </a:r>
            <a:r>
              <a:rPr lang="es-ES_tradnl" sz="2400" dirty="0" smtClean="0"/>
              <a:t>H</a:t>
            </a:r>
            <a:r>
              <a:rPr lang="es-ES_tradnl" sz="2400" baseline="-25000" dirty="0" smtClean="0"/>
              <a:t>12</a:t>
            </a:r>
            <a:r>
              <a:rPr lang="es-ES_tradnl" sz="2400" dirty="0" smtClean="0"/>
              <a:t>O</a:t>
            </a:r>
            <a:r>
              <a:rPr lang="es-ES_tradnl" sz="2400" baseline="-25000" dirty="0" smtClean="0"/>
              <a:t>6</a:t>
            </a:r>
            <a:r>
              <a:rPr lang="es-ES_tradnl" sz="2400" dirty="0"/>
              <a:t>(s)+6O</a:t>
            </a:r>
            <a:r>
              <a:rPr lang="es-ES_tradnl" sz="2400" baseline="-25000" dirty="0"/>
              <a:t>2</a:t>
            </a:r>
            <a:r>
              <a:rPr lang="es-ES_tradnl" sz="2400" dirty="0"/>
              <a:t> </a:t>
            </a:r>
            <a:r>
              <a:rPr lang="es-ES_tradnl" sz="2400" dirty="0" smtClean="0">
                <a:sym typeface="Wingdings"/>
              </a:rPr>
              <a:t></a:t>
            </a:r>
            <a:r>
              <a:rPr lang="es-ES_tradnl" sz="2400" dirty="0" smtClean="0"/>
              <a:t> </a:t>
            </a:r>
            <a:r>
              <a:rPr lang="es-ES_tradnl" sz="2400" dirty="0"/>
              <a:t>6CO</a:t>
            </a:r>
            <a:r>
              <a:rPr lang="es-ES_tradnl" sz="2400" baseline="-25000" dirty="0"/>
              <a:t>2</a:t>
            </a:r>
            <a:r>
              <a:rPr lang="es-ES_tradnl" sz="2400" dirty="0"/>
              <a:t>+</a:t>
            </a:r>
            <a:r>
              <a:rPr lang="es-ES_tradnl" sz="2400"/>
              <a:t>6H</a:t>
            </a:r>
            <a:r>
              <a:rPr lang="es-ES_tradnl" sz="2400" baseline="-25000"/>
              <a:t>2</a:t>
            </a:r>
            <a:r>
              <a:rPr lang="es-ES_tradnl" sz="2400"/>
              <a:t>O</a:t>
            </a:r>
            <a:r>
              <a:rPr lang="es-ES_tradnl" sz="2400">
                <a:sym typeface="Symbol" pitchFamily="-112" charset="2"/>
              </a:rPr>
              <a:t>   </a:t>
            </a:r>
            <a:r>
              <a:rPr lang="es-ES_tradnl" sz="2400" smtClean="0">
                <a:latin typeface="Symbol" pitchFamily="-112" charset="2"/>
                <a:sym typeface="Symbol" pitchFamily="-112" charset="2"/>
              </a:rPr>
              <a:t>Δ</a:t>
            </a:r>
            <a:r>
              <a:rPr lang="es-ES_tradnl" sz="2400" smtClean="0">
                <a:sym typeface="Symbol" pitchFamily="-112" charset="2"/>
              </a:rPr>
              <a:t>H</a:t>
            </a:r>
            <a:r>
              <a:rPr lang="es-ES_tradnl" sz="2400" baseline="-25000" smtClean="0">
                <a:sym typeface="Symbol" pitchFamily="-112" charset="2"/>
              </a:rPr>
              <a:t>r</a:t>
            </a:r>
            <a:r>
              <a:rPr lang="es-ES_tradnl" sz="2400" baseline="30000" smtClean="0">
                <a:sym typeface="Symbol" pitchFamily="-112" charset="2"/>
              </a:rPr>
              <a:t>0</a:t>
            </a:r>
            <a:r>
              <a:rPr lang="es-ES_tradnl" sz="2400" dirty="0">
                <a:sym typeface="Symbol" pitchFamily="-112" charset="2"/>
              </a:rPr>
              <a:t>= -2816 kJ</a:t>
            </a:r>
          </a:p>
          <a:p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IQ León Felipe Mota Tapia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667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/>
              <a:t>CASOS PARTICULARES DE LA ENTALPÍA DE REACCIÓN</a:t>
            </a: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0000"/>
                </a:solidFill>
              </a:rPr>
              <a:t>ENTALPÍA DE ENLACE</a:t>
            </a:r>
          </a:p>
          <a:p>
            <a:pPr marL="109728" indent="0">
              <a:buNone/>
            </a:pPr>
            <a:r>
              <a:rPr lang="es-ES_tradnl" dirty="0" smtClean="0"/>
              <a:t>	Es </a:t>
            </a:r>
            <a:r>
              <a:rPr lang="es-ES_tradnl" dirty="0"/>
              <a:t>la entalpía de la reacción de disociación de un enlace</a:t>
            </a:r>
            <a:br>
              <a:rPr lang="es-ES_tradnl" dirty="0"/>
            </a:br>
            <a:endParaRPr lang="es-ES_tradnl" dirty="0" smtClean="0"/>
          </a:p>
          <a:p>
            <a:pPr marL="109728" indent="0">
              <a:buNone/>
            </a:pPr>
            <a:r>
              <a:rPr lang="es-ES_tradnl" dirty="0" err="1" smtClean="0"/>
              <a:t>Ej</a:t>
            </a:r>
            <a:r>
              <a:rPr lang="es-ES_tradnl" dirty="0"/>
              <a:t>:</a:t>
            </a:r>
            <a:br>
              <a:rPr lang="es-ES_tradnl" dirty="0"/>
            </a:br>
            <a:r>
              <a:rPr lang="es-ES_tradnl" dirty="0"/>
              <a:t>      H</a:t>
            </a:r>
            <a:r>
              <a:rPr lang="es-ES_tradnl" baseline="-25000" dirty="0"/>
              <a:t>2</a:t>
            </a:r>
            <a:r>
              <a:rPr lang="es-ES_tradnl" dirty="0"/>
              <a:t>(g) </a:t>
            </a:r>
            <a:r>
              <a:rPr lang="es-ES_tradnl" dirty="0" smtClean="0">
                <a:sym typeface="Wingdings"/>
              </a:rPr>
              <a:t></a:t>
            </a:r>
            <a:r>
              <a:rPr lang="es-ES_tradnl" dirty="0" smtClean="0">
                <a:sym typeface="Symbol" pitchFamily="-112" charset="2"/>
              </a:rPr>
              <a:t>  </a:t>
            </a:r>
            <a:r>
              <a:rPr lang="es-ES_tradnl" dirty="0">
                <a:sym typeface="Symbol" pitchFamily="-112" charset="2"/>
              </a:rPr>
              <a:t>2H(g) </a:t>
            </a:r>
            <a:r>
              <a:rPr lang="es-ES_tradnl" dirty="0">
                <a:latin typeface="Symbol" pitchFamily="-112" charset="2"/>
                <a:sym typeface="Symbol" pitchFamily="-112" charset="2"/>
              </a:rPr>
              <a:t>Δ</a:t>
            </a:r>
            <a:r>
              <a:rPr lang="es-ES_tradnl" dirty="0" smtClean="0">
                <a:sym typeface="Symbol" pitchFamily="-112" charset="2"/>
              </a:rPr>
              <a:t>H</a:t>
            </a:r>
            <a:r>
              <a:rPr lang="es-ES_tradnl" baseline="-25000" dirty="0" smtClean="0">
                <a:sym typeface="Symbol" pitchFamily="-112" charset="2"/>
              </a:rPr>
              <a:t>f</a:t>
            </a:r>
            <a:r>
              <a:rPr lang="es-ES_tradnl" baseline="30000" dirty="0" smtClean="0">
                <a:sym typeface="Symbol" pitchFamily="-112" charset="2"/>
              </a:rPr>
              <a:t>0</a:t>
            </a:r>
            <a:r>
              <a:rPr lang="es-ES_tradnl" dirty="0">
                <a:sym typeface="Symbol" pitchFamily="-112" charset="2"/>
              </a:rPr>
              <a:t>= +436 kJ</a:t>
            </a:r>
          </a:p>
          <a:p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IQ León Felipe Mota Tapia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070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43898" y="699041"/>
            <a:ext cx="7551175" cy="1835944"/>
          </a:xfrm>
        </p:spPr>
        <p:txBody>
          <a:bodyPr>
            <a:noAutofit/>
          </a:bodyPr>
          <a:lstStyle/>
          <a:p>
            <a:r>
              <a:rPr lang="en-US" sz="2000" dirty="0" err="1">
                <a:latin typeface="Century Gothic"/>
                <a:cs typeface="Century Gothic"/>
              </a:rPr>
              <a:t>Transformaciones</a:t>
            </a:r>
            <a:r>
              <a:rPr lang="en-US" sz="2000" dirty="0">
                <a:latin typeface="Century Gothic"/>
                <a:cs typeface="Century Gothic"/>
              </a:rPr>
              <a:t> </a:t>
            </a:r>
            <a:r>
              <a:rPr lang="en-US" sz="2000" dirty="0" err="1">
                <a:latin typeface="Century Gothic"/>
                <a:cs typeface="Century Gothic"/>
              </a:rPr>
              <a:t>fisicas</a:t>
            </a:r>
            <a:r>
              <a:rPr lang="en-US" sz="2000" dirty="0">
                <a:latin typeface="Century Gothic"/>
                <a:cs typeface="Century Gothic"/>
              </a:rPr>
              <a:t/>
            </a:r>
            <a:br>
              <a:rPr lang="en-US" sz="2000" dirty="0">
                <a:latin typeface="Century Gothic"/>
                <a:cs typeface="Century Gothic"/>
              </a:rPr>
            </a:br>
            <a:r>
              <a:rPr lang="en-US" sz="2000" dirty="0">
                <a:latin typeface="Century Gothic"/>
                <a:cs typeface="Century Gothic"/>
              </a:rPr>
              <a:t> </a:t>
            </a:r>
            <a:r>
              <a:rPr lang="es-ES_tradnl" sz="2000" dirty="0" err="1">
                <a:latin typeface="Symbol" pitchFamily="-112" charset="2"/>
                <a:sym typeface="Symbol" pitchFamily="-112" charset="2"/>
              </a:rPr>
              <a:t>Δ</a:t>
            </a:r>
            <a:r>
              <a:rPr lang="es-ES" sz="2000" dirty="0" smtClean="0">
                <a:solidFill>
                  <a:srgbClr val="660066"/>
                </a:solidFill>
                <a:latin typeface="Century Gothic"/>
                <a:cs typeface="Century Gothic"/>
              </a:rPr>
              <a:t> </a:t>
            </a:r>
            <a:r>
              <a:rPr lang="es-ES" sz="2000" i="1" dirty="0">
                <a:solidFill>
                  <a:srgbClr val="660066"/>
                </a:solidFill>
                <a:latin typeface="Century Gothic"/>
                <a:cs typeface="Century Gothic"/>
              </a:rPr>
              <a:t>H</a:t>
            </a:r>
            <a:r>
              <a:rPr lang="es-ES" sz="2000" dirty="0">
                <a:solidFill>
                  <a:srgbClr val="660066"/>
                </a:solidFill>
                <a:latin typeface="Century Gothic"/>
                <a:cs typeface="Century Gothic"/>
              </a:rPr>
              <a:t> cambio de estado</a:t>
            </a:r>
            <a:r>
              <a:rPr lang="es-ES" sz="2000" dirty="0">
                <a:solidFill>
                  <a:srgbClr val="003399"/>
                </a:solidFill>
                <a:latin typeface="Century Gothic"/>
                <a:cs typeface="Century Gothic"/>
              </a:rPr>
              <a:t/>
            </a:r>
            <a:br>
              <a:rPr lang="es-ES" sz="2000" dirty="0">
                <a:solidFill>
                  <a:srgbClr val="003399"/>
                </a:solidFill>
                <a:latin typeface="Century Gothic"/>
                <a:cs typeface="Century Gothic"/>
              </a:rPr>
            </a:br>
            <a:r>
              <a:rPr lang="es-ES" sz="2000" dirty="0">
                <a:solidFill>
                  <a:srgbClr val="003399"/>
                </a:solidFill>
                <a:latin typeface="Century Gothic"/>
                <a:cs typeface="Century Gothic"/>
              </a:rPr>
              <a:t>por ejemplo:  </a:t>
            </a:r>
            <a:r>
              <a:rPr lang="es-ES" sz="2000" dirty="0" smtClean="0">
                <a:solidFill>
                  <a:srgbClr val="003399"/>
                </a:solidFill>
                <a:latin typeface="Century Gothic"/>
                <a:cs typeface="Century Gothic"/>
              </a:rPr>
              <a:t>Δ</a:t>
            </a:r>
            <a:r>
              <a:rPr lang="es-ES" sz="2000" i="1" dirty="0" smtClean="0">
                <a:solidFill>
                  <a:srgbClr val="003399"/>
                </a:solidFill>
                <a:latin typeface="Century Gothic"/>
                <a:cs typeface="Century Gothic"/>
              </a:rPr>
              <a:t>H</a:t>
            </a:r>
            <a:r>
              <a:rPr lang="es-ES" sz="2000" dirty="0" smtClean="0">
                <a:solidFill>
                  <a:srgbClr val="003399"/>
                </a:solidFill>
                <a:latin typeface="Century Gothic"/>
                <a:cs typeface="Century Gothic"/>
              </a:rPr>
              <a:t> </a:t>
            </a:r>
            <a:r>
              <a:rPr lang="es-ES" sz="2000" dirty="0">
                <a:solidFill>
                  <a:srgbClr val="003399"/>
                </a:solidFill>
                <a:latin typeface="Century Gothic"/>
                <a:cs typeface="Century Gothic"/>
              </a:rPr>
              <a:t>fusión</a:t>
            </a:r>
            <a:br>
              <a:rPr lang="es-ES" sz="2000" dirty="0">
                <a:solidFill>
                  <a:srgbClr val="003399"/>
                </a:solidFill>
                <a:latin typeface="Century Gothic"/>
                <a:cs typeface="Century Gothic"/>
              </a:rPr>
            </a:br>
            <a:r>
              <a:rPr lang="es-ES" sz="2000" dirty="0">
                <a:solidFill>
                  <a:srgbClr val="003399"/>
                </a:solidFill>
                <a:latin typeface="Century Gothic"/>
                <a:cs typeface="Century Gothic"/>
              </a:rPr>
              <a:t/>
            </a:r>
            <a:br>
              <a:rPr lang="es-ES" sz="2000" dirty="0">
                <a:solidFill>
                  <a:srgbClr val="003399"/>
                </a:solidFill>
                <a:latin typeface="Century Gothic"/>
                <a:cs typeface="Century Gothic"/>
              </a:rPr>
            </a:br>
            <a:r>
              <a:rPr lang="es-ES" sz="2000" dirty="0">
                <a:solidFill>
                  <a:srgbClr val="003399"/>
                </a:solidFill>
                <a:latin typeface="Century Gothic"/>
                <a:cs typeface="Century Gothic"/>
              </a:rPr>
              <a:t> </a:t>
            </a:r>
            <a:r>
              <a:rPr lang="es-ES_tradnl" sz="2000" dirty="0" err="1">
                <a:latin typeface="Symbol" pitchFamily="-112" charset="2"/>
                <a:sym typeface="Symbol" pitchFamily="-112" charset="2"/>
              </a:rPr>
              <a:t>Δ</a:t>
            </a:r>
            <a:r>
              <a:rPr lang="es-ES" sz="2000" dirty="0" smtClean="0">
                <a:solidFill>
                  <a:srgbClr val="660066"/>
                </a:solidFill>
                <a:latin typeface="Century Gothic"/>
                <a:cs typeface="Century Gothic"/>
              </a:rPr>
              <a:t> </a:t>
            </a:r>
            <a:r>
              <a:rPr lang="es-ES" sz="2000" i="1" dirty="0">
                <a:solidFill>
                  <a:srgbClr val="660066"/>
                </a:solidFill>
                <a:latin typeface="Century Gothic"/>
                <a:cs typeface="Century Gothic"/>
              </a:rPr>
              <a:t>H</a:t>
            </a:r>
            <a:r>
              <a:rPr lang="es-ES" sz="2000" dirty="0">
                <a:solidFill>
                  <a:srgbClr val="660066"/>
                </a:solidFill>
                <a:latin typeface="Century Gothic"/>
                <a:cs typeface="Century Gothic"/>
              </a:rPr>
              <a:t> de calentamiento sin cambio de fase:</a:t>
            </a:r>
            <a:br>
              <a:rPr lang="es-ES" sz="2000" dirty="0">
                <a:solidFill>
                  <a:srgbClr val="660066"/>
                </a:solidFill>
                <a:latin typeface="Century Gothic"/>
                <a:cs typeface="Century Gothic"/>
              </a:rPr>
            </a:br>
            <a:r>
              <a:rPr lang="es-ES" sz="2000" dirty="0">
                <a:solidFill>
                  <a:srgbClr val="003399"/>
                </a:solidFill>
                <a:latin typeface="Century Gothic"/>
                <a:cs typeface="Century Gothic"/>
              </a:rPr>
              <a:t/>
            </a:r>
            <a:br>
              <a:rPr lang="es-ES" sz="2000" dirty="0">
                <a:solidFill>
                  <a:srgbClr val="003399"/>
                </a:solidFill>
                <a:latin typeface="Century Gothic"/>
                <a:cs typeface="Century Gothic"/>
              </a:rPr>
            </a:br>
            <a:r>
              <a:rPr lang="es-ES" sz="2000" dirty="0">
                <a:solidFill>
                  <a:srgbClr val="003399"/>
                </a:solidFill>
                <a:latin typeface="Century Gothic"/>
                <a:cs typeface="Century Gothic"/>
              </a:rPr>
              <a:t>   q= m * </a:t>
            </a:r>
            <a:r>
              <a:rPr lang="es-ES" sz="2000" dirty="0" err="1">
                <a:solidFill>
                  <a:srgbClr val="003399"/>
                </a:solidFill>
                <a:latin typeface="Century Gothic"/>
                <a:cs typeface="Century Gothic"/>
              </a:rPr>
              <a:t>Cp</a:t>
            </a:r>
            <a:r>
              <a:rPr lang="es-ES" sz="2000" dirty="0">
                <a:solidFill>
                  <a:srgbClr val="003399"/>
                </a:solidFill>
                <a:latin typeface="Century Gothic"/>
                <a:cs typeface="Century Gothic"/>
              </a:rPr>
              <a:t> </a:t>
            </a:r>
            <a:r>
              <a:rPr lang="es-ES" sz="2000" dirty="0">
                <a:solidFill>
                  <a:srgbClr val="003399"/>
                </a:solidFill>
                <a:cs typeface="Century Gothic"/>
              </a:rPr>
              <a:t>Δ</a:t>
            </a:r>
            <a:r>
              <a:rPr lang="es-ES" sz="2000" dirty="0" smtClean="0">
                <a:solidFill>
                  <a:srgbClr val="003399"/>
                </a:solidFill>
                <a:latin typeface="Century Gothic"/>
                <a:cs typeface="Century Gothic"/>
                <a:sym typeface="Symbol" pitchFamily="-112" charset="2"/>
              </a:rPr>
              <a:t>T</a:t>
            </a:r>
            <a:endParaRPr lang="en-US" sz="2000" dirty="0">
              <a:solidFill>
                <a:srgbClr val="003399"/>
              </a:solidFill>
              <a:latin typeface="Century Gothic"/>
              <a:cs typeface="Century Gothic"/>
              <a:sym typeface="Symbol" pitchFamily="-112" charset="2"/>
            </a:endParaRPr>
          </a:p>
        </p:txBody>
      </p:sp>
      <p:pic>
        <p:nvPicPr>
          <p:cNvPr id="26628" name="Picture 4" descr="eq_fisicos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30571" y="2661782"/>
            <a:ext cx="8064500" cy="3670423"/>
          </a:xfrm>
          <a:noFill/>
          <a:ln/>
        </p:spPr>
      </p:pic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IQ León Felipe Mota Tapia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LEY DE HESS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_tradnl" dirty="0" smtClean="0"/>
              <a:t>Establece que la entalpía de una reacción en particular es independiente del número de pasos (ecuaciones intermedias) seguidos para obtenerla.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dirty="0" err="1"/>
              <a:t>Ej</a:t>
            </a:r>
            <a:r>
              <a:rPr lang="es-ES_tradnl" dirty="0"/>
              <a:t>:</a:t>
            </a:r>
            <a:br>
              <a:rPr lang="es-ES_tradnl" dirty="0"/>
            </a:br>
            <a:r>
              <a:rPr lang="es-ES_tradnl" dirty="0"/>
              <a:t>C(s) + O</a:t>
            </a:r>
            <a:r>
              <a:rPr lang="es-ES_tradnl" baseline="-25000" dirty="0"/>
              <a:t>2</a:t>
            </a:r>
            <a:r>
              <a:rPr lang="es-ES_tradnl" dirty="0"/>
              <a:t>(g) </a:t>
            </a:r>
            <a:r>
              <a:rPr lang="es-ES_tradnl" dirty="0" smtClean="0">
                <a:sym typeface="Wingdings"/>
              </a:rPr>
              <a:t></a:t>
            </a:r>
            <a:r>
              <a:rPr lang="es-ES_tradnl" dirty="0" smtClean="0">
                <a:sym typeface="Symbol" pitchFamily="-112" charset="2"/>
              </a:rPr>
              <a:t>  </a:t>
            </a:r>
            <a:r>
              <a:rPr lang="es-ES_tradnl" dirty="0">
                <a:sym typeface="Symbol" pitchFamily="-112" charset="2"/>
              </a:rPr>
              <a:t>CO</a:t>
            </a:r>
            <a:r>
              <a:rPr lang="es-ES_tradnl" baseline="-25000" dirty="0">
                <a:sym typeface="Symbol" pitchFamily="-112" charset="2"/>
              </a:rPr>
              <a:t>2</a:t>
            </a:r>
            <a:r>
              <a:rPr lang="es-ES_tradnl" dirty="0">
                <a:sym typeface="Symbol" pitchFamily="-112" charset="2"/>
              </a:rPr>
              <a:t>(g) </a:t>
            </a:r>
            <a:r>
              <a:rPr lang="es-ES_tradnl" dirty="0" smtClean="0">
                <a:sym typeface="Symbol" pitchFamily="-112" charset="2"/>
              </a:rPr>
              <a:t>              </a:t>
            </a:r>
            <a:r>
              <a:rPr lang="es-ES_tradnl" dirty="0" smtClean="0">
                <a:latin typeface="Symbol" pitchFamily="-112" charset="2"/>
                <a:sym typeface="Symbol" pitchFamily="-112" charset="2"/>
              </a:rPr>
              <a:t>Δ</a:t>
            </a:r>
            <a:r>
              <a:rPr lang="es-ES_tradnl" dirty="0" smtClean="0">
                <a:sym typeface="Symbol" pitchFamily="-112" charset="2"/>
              </a:rPr>
              <a:t>H</a:t>
            </a:r>
            <a:r>
              <a:rPr lang="es-ES_tradnl" baseline="-25000" dirty="0" smtClean="0">
                <a:sym typeface="Symbol" pitchFamily="-112" charset="2"/>
              </a:rPr>
              <a:t>f</a:t>
            </a:r>
            <a:r>
              <a:rPr lang="es-ES_tradnl" baseline="30000" dirty="0" smtClean="0">
                <a:sym typeface="Symbol" pitchFamily="-112" charset="2"/>
              </a:rPr>
              <a:t>0</a:t>
            </a:r>
            <a:r>
              <a:rPr lang="es-ES_tradnl" dirty="0">
                <a:sym typeface="Symbol" pitchFamily="-112" charset="2"/>
              </a:rPr>
              <a:t>= -393.5 kJ</a:t>
            </a:r>
          </a:p>
          <a:p>
            <a:endParaRPr lang="es-ES_tradnl" dirty="0">
              <a:sym typeface="Symbol" pitchFamily="-112" charset="2"/>
            </a:endParaRPr>
          </a:p>
          <a:p>
            <a:pPr marL="109728" indent="0">
              <a:buNone/>
            </a:pPr>
            <a:r>
              <a:rPr lang="es-ES_tradnl" dirty="0">
                <a:sym typeface="Symbol" pitchFamily="-112" charset="2"/>
              </a:rPr>
              <a:t>C(s) + 1/2 O</a:t>
            </a:r>
            <a:r>
              <a:rPr lang="es-ES_tradnl" baseline="-25000" dirty="0">
                <a:sym typeface="Symbol" pitchFamily="-112" charset="2"/>
              </a:rPr>
              <a:t>2 </a:t>
            </a:r>
            <a:r>
              <a:rPr lang="es-ES_tradnl" dirty="0"/>
              <a:t>(g)</a:t>
            </a:r>
            <a:r>
              <a:rPr lang="es-ES_tradnl" dirty="0">
                <a:sym typeface="Symbol" pitchFamily="-112" charset="2"/>
              </a:rPr>
              <a:t> </a:t>
            </a:r>
            <a:r>
              <a:rPr lang="es-ES_tradnl" dirty="0" smtClean="0">
                <a:sym typeface="Wingdings"/>
              </a:rPr>
              <a:t></a:t>
            </a:r>
            <a:r>
              <a:rPr lang="es-ES_tradnl" dirty="0" smtClean="0">
                <a:sym typeface="Symbol" pitchFamily="-112" charset="2"/>
              </a:rPr>
              <a:t>  </a:t>
            </a:r>
            <a:r>
              <a:rPr lang="es-ES_tradnl" dirty="0">
                <a:sym typeface="Symbol" pitchFamily="-112" charset="2"/>
              </a:rPr>
              <a:t>CO(g) </a:t>
            </a:r>
            <a:r>
              <a:rPr lang="es-ES_tradnl" dirty="0" smtClean="0">
                <a:sym typeface="Symbol" pitchFamily="-112" charset="2"/>
              </a:rPr>
              <a:t>		</a:t>
            </a:r>
            <a:r>
              <a:rPr lang="es-ES_tradnl" dirty="0" smtClean="0">
                <a:latin typeface="Symbol" pitchFamily="-112" charset="2"/>
                <a:sym typeface="Symbol" pitchFamily="-112" charset="2"/>
              </a:rPr>
              <a:t>Δ</a:t>
            </a:r>
            <a:r>
              <a:rPr lang="es-ES_tradnl" dirty="0" smtClean="0">
                <a:sym typeface="Symbol" pitchFamily="-112" charset="2"/>
              </a:rPr>
              <a:t>H</a:t>
            </a:r>
            <a:r>
              <a:rPr lang="es-ES_tradnl" baseline="-25000" dirty="0" smtClean="0">
                <a:sym typeface="Symbol" pitchFamily="-112" charset="2"/>
              </a:rPr>
              <a:t>f</a:t>
            </a:r>
            <a:r>
              <a:rPr lang="es-ES_tradnl" baseline="30000" dirty="0" smtClean="0">
                <a:sym typeface="Symbol" pitchFamily="-112" charset="2"/>
              </a:rPr>
              <a:t>0</a:t>
            </a:r>
            <a:r>
              <a:rPr lang="es-ES_tradnl" dirty="0">
                <a:sym typeface="Symbol" pitchFamily="-112" charset="2"/>
              </a:rPr>
              <a:t>= -110.5 kJ</a:t>
            </a:r>
            <a:br>
              <a:rPr lang="es-ES_tradnl" dirty="0">
                <a:sym typeface="Symbol" pitchFamily="-112" charset="2"/>
              </a:rPr>
            </a:br>
            <a:r>
              <a:rPr lang="es-ES_tradnl" dirty="0">
                <a:sym typeface="Symbol" pitchFamily="-112" charset="2"/>
              </a:rPr>
              <a:t>CO(g) + 1/2 O</a:t>
            </a:r>
            <a:r>
              <a:rPr lang="es-ES_tradnl" baseline="-25000" dirty="0">
                <a:sym typeface="Symbol" pitchFamily="-112" charset="2"/>
              </a:rPr>
              <a:t>2 </a:t>
            </a:r>
            <a:r>
              <a:rPr lang="es-ES_tradnl" dirty="0"/>
              <a:t>(g)</a:t>
            </a:r>
            <a:r>
              <a:rPr lang="es-ES_tradnl" dirty="0">
                <a:sym typeface="Symbol" pitchFamily="-112" charset="2"/>
              </a:rPr>
              <a:t> </a:t>
            </a:r>
            <a:r>
              <a:rPr lang="es-ES_tradnl" dirty="0" smtClean="0">
                <a:sym typeface="Wingdings"/>
              </a:rPr>
              <a:t></a:t>
            </a:r>
            <a:r>
              <a:rPr lang="es-ES_tradnl" dirty="0" smtClean="0">
                <a:sym typeface="Symbol" pitchFamily="-112" charset="2"/>
              </a:rPr>
              <a:t>  </a:t>
            </a:r>
            <a:r>
              <a:rPr lang="es-ES_tradnl" dirty="0">
                <a:sym typeface="Symbol" pitchFamily="-112" charset="2"/>
              </a:rPr>
              <a:t>CO</a:t>
            </a:r>
            <a:r>
              <a:rPr lang="es-ES_tradnl" baseline="-25000" dirty="0">
                <a:sym typeface="Symbol" pitchFamily="-112" charset="2"/>
              </a:rPr>
              <a:t>2</a:t>
            </a:r>
            <a:r>
              <a:rPr lang="es-ES_tradnl" dirty="0">
                <a:sym typeface="Symbol" pitchFamily="-112" charset="2"/>
              </a:rPr>
              <a:t>(g) </a:t>
            </a:r>
            <a:r>
              <a:rPr lang="es-ES_tradnl" dirty="0" smtClean="0">
                <a:sym typeface="Symbol" pitchFamily="-112" charset="2"/>
              </a:rPr>
              <a:t>	</a:t>
            </a:r>
            <a:r>
              <a:rPr lang="es-ES_tradnl" dirty="0" smtClean="0">
                <a:latin typeface="Symbol" pitchFamily="-112" charset="2"/>
                <a:sym typeface="Symbol" pitchFamily="-112" charset="2"/>
              </a:rPr>
              <a:t>Δ</a:t>
            </a:r>
            <a:r>
              <a:rPr lang="es-ES_tradnl" dirty="0" smtClean="0">
                <a:sym typeface="Symbol" pitchFamily="-112" charset="2"/>
              </a:rPr>
              <a:t>H</a:t>
            </a:r>
            <a:r>
              <a:rPr lang="es-ES_tradnl" baseline="-25000" dirty="0" smtClean="0">
                <a:sym typeface="Symbol" pitchFamily="-112" charset="2"/>
              </a:rPr>
              <a:t>f</a:t>
            </a:r>
            <a:r>
              <a:rPr lang="es-ES_tradnl" baseline="30000" dirty="0" smtClean="0">
                <a:sym typeface="Symbol" pitchFamily="-112" charset="2"/>
              </a:rPr>
              <a:t>0</a:t>
            </a:r>
            <a:r>
              <a:rPr lang="es-ES_tradnl" dirty="0">
                <a:sym typeface="Symbol" pitchFamily="-112" charset="2"/>
              </a:rPr>
              <a:t>= -283.0 kJ</a:t>
            </a:r>
          </a:p>
          <a:p>
            <a:pPr marL="109728" indent="0">
              <a:buNone/>
            </a:pPr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IQ León Felipe Mota Tapia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039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912283" y="1132647"/>
            <a:ext cx="77724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s-ES_tradnl" sz="3600" b="1">
                <a:solidFill>
                  <a:schemeClr val="accent2"/>
                </a:solidFill>
              </a:rPr>
              <a:t>Usos de las entalpías de formación</a:t>
            </a: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318683" y="1958951"/>
            <a:ext cx="6502400" cy="1747841"/>
            <a:chOff x="528" y="3476"/>
            <a:chExt cx="3072" cy="1468"/>
          </a:xfrm>
        </p:grpSpPr>
        <p:cxnSp>
          <p:nvCxnSpPr>
            <p:cNvPr id="4" name="AutoShape 13"/>
            <p:cNvCxnSpPr>
              <a:cxnSpLocks noChangeShapeType="1"/>
              <a:stCxn id="8" idx="2"/>
              <a:endCxn id="6" idx="4"/>
            </p:cNvCxnSpPr>
            <p:nvPr/>
          </p:nvCxnSpPr>
          <p:spPr bwMode="auto">
            <a:xfrm flipH="1" flipV="1">
              <a:off x="1128" y="4134"/>
              <a:ext cx="330" cy="522"/>
            </a:xfrm>
            <a:prstGeom prst="straightConnector1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" name="AutoShape 14"/>
            <p:cNvCxnSpPr>
              <a:cxnSpLocks noChangeShapeType="1"/>
              <a:stCxn id="8" idx="6"/>
              <a:endCxn id="7" idx="4"/>
            </p:cNvCxnSpPr>
            <p:nvPr/>
          </p:nvCxnSpPr>
          <p:spPr bwMode="auto">
            <a:xfrm flipV="1">
              <a:off x="2670" y="4134"/>
              <a:ext cx="330" cy="522"/>
            </a:xfrm>
            <a:prstGeom prst="straightConnector1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" name="Oval 6"/>
            <p:cNvSpPr>
              <a:spLocks noChangeArrowheads="1"/>
            </p:cNvSpPr>
            <p:nvPr/>
          </p:nvSpPr>
          <p:spPr bwMode="auto">
            <a:xfrm>
              <a:off x="528" y="3552"/>
              <a:ext cx="1200" cy="576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s-ES_tradnl" sz="2400" b="1">
                  <a:solidFill>
                    <a:schemeClr val="bg1"/>
                  </a:solidFill>
                </a:rPr>
                <a:t>Reactivos</a:t>
              </a:r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2400" y="3552"/>
              <a:ext cx="1200" cy="576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s-ES_tradnl" sz="2400" b="1">
                  <a:solidFill>
                    <a:schemeClr val="bg1"/>
                  </a:solidFill>
                </a:rPr>
                <a:t>Productos</a:t>
              </a:r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1464" y="4368"/>
              <a:ext cx="1200" cy="576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s-ES_tradnl" sz="2400" b="1">
                  <a:solidFill>
                    <a:schemeClr val="bg1"/>
                  </a:solidFill>
                </a:rPr>
                <a:t>Elementos</a:t>
              </a:r>
            </a:p>
          </p:txBody>
        </p:sp>
        <p:cxnSp>
          <p:nvCxnSpPr>
            <p:cNvPr id="9" name="AutoShape 15"/>
            <p:cNvCxnSpPr>
              <a:cxnSpLocks noChangeShapeType="1"/>
              <a:stCxn id="6" idx="6"/>
              <a:endCxn id="7" idx="2"/>
            </p:cNvCxnSpPr>
            <p:nvPr/>
          </p:nvCxnSpPr>
          <p:spPr bwMode="auto">
            <a:xfrm>
              <a:off x="1734" y="3840"/>
              <a:ext cx="660" cy="0"/>
            </a:xfrm>
            <a:prstGeom prst="straightConnector1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" name="Text Box 16"/>
            <p:cNvSpPr txBox="1">
              <a:spLocks noChangeArrowheads="1"/>
            </p:cNvSpPr>
            <p:nvPr/>
          </p:nvSpPr>
          <p:spPr bwMode="auto">
            <a:xfrm>
              <a:off x="720" y="4272"/>
              <a:ext cx="429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s-ES_tradnl" sz="2000" b="1" dirty="0" err="1" smtClean="0">
                  <a:latin typeface="Symbol" pitchFamily="-112" charset="2"/>
                </a:rPr>
                <a:t>Δ</a:t>
              </a:r>
              <a:r>
                <a:rPr lang="es-ES_tradnl" sz="2000" b="1" dirty="0" err="1" smtClean="0"/>
                <a:t>H</a:t>
              </a:r>
              <a:r>
                <a:rPr lang="es-ES_tradnl" sz="2000" b="1" baseline="-25000" dirty="0" err="1" smtClean="0"/>
                <a:t>f</a:t>
              </a:r>
              <a:r>
                <a:rPr lang="es-ES_tradnl" sz="2000" b="1" dirty="0"/>
                <a:t>(R)</a:t>
              </a:r>
            </a:p>
          </p:txBody>
        </p:sp>
        <p:sp>
          <p:nvSpPr>
            <p:cNvPr id="11" name="Text Box 17"/>
            <p:cNvSpPr txBox="1">
              <a:spLocks noChangeArrowheads="1"/>
            </p:cNvSpPr>
            <p:nvPr/>
          </p:nvSpPr>
          <p:spPr bwMode="auto">
            <a:xfrm>
              <a:off x="2832" y="4272"/>
              <a:ext cx="42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s-ES_tradnl" sz="2000" b="1" dirty="0" err="1">
                  <a:latin typeface="Symbol" pitchFamily="-112" charset="2"/>
                </a:rPr>
                <a:t>Δ</a:t>
              </a:r>
              <a:r>
                <a:rPr lang="es-ES_tradnl" sz="2000" b="1" dirty="0" err="1" smtClean="0"/>
                <a:t>H</a:t>
              </a:r>
              <a:r>
                <a:rPr lang="es-ES_tradnl" sz="2000" b="1" baseline="-25000" dirty="0" err="1" smtClean="0"/>
                <a:t>f</a:t>
              </a:r>
              <a:r>
                <a:rPr lang="es-ES_tradnl" sz="2000" b="1" dirty="0"/>
                <a:t>(P)</a:t>
              </a:r>
            </a:p>
          </p:txBody>
        </p:sp>
        <p:sp>
          <p:nvSpPr>
            <p:cNvPr id="12" name="Text Box 18"/>
            <p:cNvSpPr txBox="1">
              <a:spLocks noChangeArrowheads="1"/>
            </p:cNvSpPr>
            <p:nvPr/>
          </p:nvSpPr>
          <p:spPr bwMode="auto">
            <a:xfrm>
              <a:off x="1872" y="3476"/>
              <a:ext cx="281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s-ES_tradnl" sz="2000" b="1" dirty="0" err="1">
                  <a:latin typeface="Symbol" pitchFamily="-112" charset="2"/>
                </a:rPr>
                <a:t>Δ</a:t>
              </a:r>
              <a:r>
                <a:rPr lang="es-ES_tradnl" sz="2000" b="1" dirty="0" err="1" smtClean="0"/>
                <a:t>H</a:t>
              </a:r>
              <a:r>
                <a:rPr lang="es-ES_tradnl" sz="2000" b="1" baseline="-25000" dirty="0" err="1" smtClean="0"/>
                <a:t>r</a:t>
              </a:r>
              <a:endParaRPr lang="es-ES_tradnl" sz="2000" b="1" dirty="0"/>
            </a:p>
          </p:txBody>
        </p:sp>
      </p:grpSp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3287183" y="4047261"/>
            <a:ext cx="2255669" cy="40011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s-ES_tradnl" sz="2000" b="1" dirty="0" err="1" smtClean="0">
                <a:solidFill>
                  <a:srgbClr val="0000FF"/>
                </a:solidFill>
                <a:latin typeface="Symbol" pitchFamily="-112" charset="2"/>
              </a:rPr>
              <a:t>Δ</a:t>
            </a:r>
            <a:r>
              <a:rPr lang="es-ES_tradnl" sz="2000" b="1" dirty="0" err="1" smtClean="0">
                <a:solidFill>
                  <a:srgbClr val="0000FF"/>
                </a:solidFill>
              </a:rPr>
              <a:t>H</a:t>
            </a:r>
            <a:r>
              <a:rPr lang="es-ES_tradnl" sz="2000" b="1" baseline="-25000" dirty="0" err="1" smtClean="0">
                <a:solidFill>
                  <a:srgbClr val="0000FF"/>
                </a:solidFill>
              </a:rPr>
              <a:t>r</a:t>
            </a:r>
            <a:r>
              <a:rPr lang="es-ES_tradnl" sz="2000" b="1" dirty="0">
                <a:solidFill>
                  <a:srgbClr val="0000FF"/>
                </a:solidFill>
              </a:rPr>
              <a:t>= </a:t>
            </a:r>
            <a:r>
              <a:rPr lang="es-ES_tradnl" sz="2000" b="1" dirty="0" err="1">
                <a:solidFill>
                  <a:srgbClr val="0000FF"/>
                </a:solidFill>
                <a:latin typeface="Symbol" pitchFamily="-112" charset="2"/>
              </a:rPr>
              <a:t>Δ</a:t>
            </a:r>
            <a:r>
              <a:rPr lang="es-ES_tradnl" sz="2000" b="1" dirty="0" err="1" smtClean="0">
                <a:solidFill>
                  <a:srgbClr val="0000FF"/>
                </a:solidFill>
              </a:rPr>
              <a:t>H</a:t>
            </a:r>
            <a:r>
              <a:rPr lang="es-ES_tradnl" sz="2000" b="1" baseline="-25000" dirty="0" err="1" smtClean="0">
                <a:solidFill>
                  <a:srgbClr val="0000FF"/>
                </a:solidFill>
              </a:rPr>
              <a:t>f</a:t>
            </a:r>
            <a:r>
              <a:rPr lang="es-ES_tradnl" sz="2000" b="1" baseline="-25000" dirty="0">
                <a:solidFill>
                  <a:srgbClr val="0000FF"/>
                </a:solidFill>
              </a:rPr>
              <a:t>(P) </a:t>
            </a:r>
            <a:r>
              <a:rPr lang="es-ES_tradnl" sz="2000" b="1" dirty="0">
                <a:solidFill>
                  <a:srgbClr val="0000FF"/>
                </a:solidFill>
              </a:rPr>
              <a:t>- </a:t>
            </a:r>
            <a:r>
              <a:rPr lang="es-ES_tradnl" sz="2000" b="1" dirty="0" err="1">
                <a:solidFill>
                  <a:srgbClr val="0000FF"/>
                </a:solidFill>
                <a:latin typeface="Symbol" pitchFamily="-112" charset="2"/>
              </a:rPr>
              <a:t>Δ</a:t>
            </a:r>
            <a:r>
              <a:rPr lang="es-ES_tradnl" sz="2000" b="1" dirty="0" err="1" smtClean="0">
                <a:solidFill>
                  <a:srgbClr val="0000FF"/>
                </a:solidFill>
              </a:rPr>
              <a:t>H</a:t>
            </a:r>
            <a:r>
              <a:rPr lang="es-ES_tradnl" sz="2000" b="1" baseline="-25000" dirty="0" err="1" smtClean="0">
                <a:solidFill>
                  <a:srgbClr val="0000FF"/>
                </a:solidFill>
              </a:rPr>
              <a:t>f</a:t>
            </a:r>
            <a:r>
              <a:rPr lang="es-ES_tradnl" sz="2000" b="1" baseline="-25000" dirty="0">
                <a:solidFill>
                  <a:srgbClr val="0000FF"/>
                </a:solidFill>
              </a:rPr>
              <a:t>(R)</a:t>
            </a:r>
          </a:p>
        </p:txBody>
      </p:sp>
      <p:sp>
        <p:nvSpPr>
          <p:cNvPr id="14" name="Marcador de pie de página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IQ León Felipe Mota Tapia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03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EJERCICIO/EJEMPLO</a:t>
            </a:r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IQ León Felipe Mota Tapia</a:t>
            </a:r>
            <a:endParaRPr lang="en-US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1448948"/>
              </p:ext>
            </p:extLst>
          </p:nvPr>
        </p:nvGraphicFramePr>
        <p:xfrm>
          <a:off x="223838" y="2424113"/>
          <a:ext cx="8572500" cy="261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3" imgW="3708400" imgH="1130300" progId="Equation.DSMT4">
                  <p:embed/>
                </p:oleObj>
              </mc:Choice>
              <mc:Fallback>
                <p:oleObj name="Equation" r:id="rId3" imgW="3708400" imgH="1130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3838" y="2424113"/>
                        <a:ext cx="8572500" cy="2613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PROCEDIMIENTO EXPERIMENTAL</a:t>
            </a:r>
            <a:endParaRPr lang="es-ES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9613244"/>
              </p:ext>
            </p:extLst>
          </p:nvPr>
        </p:nvGraphicFramePr>
        <p:xfrm>
          <a:off x="457199" y="2209800"/>
          <a:ext cx="8389361" cy="3916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IQ León Felipe Mota Tapia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455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EJERCICIO NUMÉRICO DE PRÁCTICA #3</a:t>
            </a:r>
            <a:endParaRPr lang="es-ES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4148456"/>
              </p:ext>
            </p:extLst>
          </p:nvPr>
        </p:nvGraphicFramePr>
        <p:xfrm>
          <a:off x="457198" y="2209800"/>
          <a:ext cx="8199584" cy="2717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9792"/>
                <a:gridCol w="4099792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PARA EL NAFTALENO</a:t>
                      </a:r>
                      <a:endParaRPr lang="es-E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Masa de la pastilla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0.34g</a:t>
                      </a:r>
                      <a:endParaRPr lang="es-E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err="1" smtClean="0"/>
                        <a:t>Temp</a:t>
                      </a:r>
                      <a:r>
                        <a:rPr lang="es-ES" sz="2400" dirty="0" smtClean="0"/>
                        <a:t> inicial del agua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23ºC</a:t>
                      </a:r>
                      <a:endParaRPr lang="es-E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err="1" smtClean="0"/>
                        <a:t>Temp</a:t>
                      </a:r>
                      <a:r>
                        <a:rPr lang="es-ES" sz="2400" dirty="0" smtClean="0"/>
                        <a:t> final del agua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26ºC</a:t>
                      </a:r>
                      <a:endParaRPr lang="es-E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Masa de agua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1000g</a:t>
                      </a:r>
                      <a:endParaRPr lang="es-ES" sz="24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es-ES" sz="1400" dirty="0" smtClean="0"/>
                        <a:t>En esta</a:t>
                      </a:r>
                      <a:r>
                        <a:rPr lang="es-ES" sz="1400" baseline="0" dirty="0" smtClean="0"/>
                        <a:t> práctica se desprecia el calor producido por el alambre y la formación de ácido</a:t>
                      </a:r>
                      <a:endParaRPr lang="es-E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IQ León Felipe Mota Tapia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312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1ª LEY DE LA TERMODINÁMICA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Se basa en la ley de conservación de la energía: “la energía se puede convertir de una forma a otra, pero no se puede crear ni destruir”</a:t>
            </a:r>
          </a:p>
          <a:p>
            <a:pPr marL="0" indent="0" algn="ctr">
              <a:buNone/>
            </a:pPr>
            <a:r>
              <a:rPr lang="es-ES" dirty="0" smtClean="0"/>
              <a:t>ΔE = </a:t>
            </a:r>
            <a:r>
              <a:rPr lang="es-ES" dirty="0" err="1" smtClean="0"/>
              <a:t>E</a:t>
            </a:r>
            <a:r>
              <a:rPr lang="es-ES" baseline="-25000" dirty="0" err="1" smtClean="0"/>
              <a:t>f</a:t>
            </a:r>
            <a:r>
              <a:rPr lang="es-ES" dirty="0" smtClean="0"/>
              <a:t> – E</a:t>
            </a:r>
            <a:r>
              <a:rPr lang="es-ES" baseline="-25000" dirty="0" smtClean="0"/>
              <a:t>i</a:t>
            </a:r>
            <a:endParaRPr lang="es-ES" dirty="0"/>
          </a:p>
          <a:p>
            <a:pPr algn="just"/>
            <a:r>
              <a:rPr lang="es-ES" dirty="0" smtClean="0"/>
              <a:t>En química se estudian los cambios asociados al sistema y no a los alrededores, por lo que:</a:t>
            </a:r>
          </a:p>
          <a:p>
            <a:pPr marL="0" indent="0" algn="ctr">
              <a:buNone/>
            </a:pPr>
            <a:r>
              <a:rPr lang="es-ES" dirty="0" smtClean="0"/>
              <a:t>ΔE = q + w</a:t>
            </a:r>
          </a:p>
          <a:p>
            <a:pPr marL="0" indent="0" algn="ctr">
              <a:buNone/>
            </a:pP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IQ León Felipe Mota Tapia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494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En termodinámica se puede dar el caso que una reacción química se desarrolle a volumen constante o a presión constante, por lo que la energía se puede representar como:</a:t>
            </a:r>
          </a:p>
          <a:p>
            <a:pPr marL="0" indent="0" algn="ctr">
              <a:buNone/>
            </a:pPr>
            <a:r>
              <a:rPr lang="es-ES" dirty="0"/>
              <a:t>ΔE = q </a:t>
            </a:r>
            <a:r>
              <a:rPr lang="es-ES" dirty="0" smtClean="0"/>
              <a:t>- P</a:t>
            </a:r>
            <a:r>
              <a:rPr lang="es-ES" dirty="0"/>
              <a:t>Δ</a:t>
            </a:r>
            <a:r>
              <a:rPr lang="es-ES" dirty="0" smtClean="0"/>
              <a:t>V</a:t>
            </a:r>
            <a:endParaRPr lang="es-ES" dirty="0"/>
          </a:p>
          <a:p>
            <a:pPr marL="0" indent="0" algn="ctr">
              <a:buNone/>
            </a:pPr>
            <a:r>
              <a:rPr lang="es-ES" dirty="0"/>
              <a:t>ΔE = </a:t>
            </a:r>
            <a:r>
              <a:rPr lang="es-ES" dirty="0" err="1" smtClean="0"/>
              <a:t>q</a:t>
            </a:r>
            <a:r>
              <a:rPr lang="es-ES" baseline="-25000" dirty="0" err="1" smtClean="0"/>
              <a:t>V</a:t>
            </a:r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IQ León Felipe Mota Tapia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915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Para un sistema a presión constante:</a:t>
            </a:r>
          </a:p>
          <a:p>
            <a:pPr marL="0" indent="0" algn="ctr">
              <a:buNone/>
            </a:pPr>
            <a:r>
              <a:rPr lang="es-ES" dirty="0"/>
              <a:t>ΔE = q - PΔV</a:t>
            </a:r>
          </a:p>
          <a:p>
            <a:pPr marL="0" indent="0" algn="ctr">
              <a:buNone/>
            </a:pPr>
            <a:r>
              <a:rPr lang="es-ES" dirty="0"/>
              <a:t>ΔE = </a:t>
            </a:r>
            <a:r>
              <a:rPr lang="es-ES" dirty="0" err="1" smtClean="0"/>
              <a:t>q</a:t>
            </a:r>
            <a:r>
              <a:rPr lang="es-ES" baseline="-25000" dirty="0" err="1" smtClean="0"/>
              <a:t>P</a:t>
            </a:r>
            <a:r>
              <a:rPr lang="es-ES" dirty="0" smtClean="0"/>
              <a:t> – PΔV</a:t>
            </a:r>
          </a:p>
          <a:p>
            <a:pPr marL="0" indent="0" algn="ctr">
              <a:buNone/>
            </a:pPr>
            <a:r>
              <a:rPr lang="es-ES" dirty="0" err="1" smtClean="0"/>
              <a:t>q</a:t>
            </a:r>
            <a:r>
              <a:rPr lang="es-ES" baseline="-25000" dirty="0" err="1" smtClean="0"/>
              <a:t>P</a:t>
            </a:r>
            <a:r>
              <a:rPr lang="es-ES" dirty="0"/>
              <a:t> </a:t>
            </a:r>
            <a:r>
              <a:rPr lang="es-ES" dirty="0" smtClean="0"/>
              <a:t>= </a:t>
            </a:r>
            <a:r>
              <a:rPr lang="es-ES" dirty="0"/>
              <a:t>Δ</a:t>
            </a:r>
            <a:r>
              <a:rPr lang="es-ES" dirty="0" smtClean="0"/>
              <a:t>E + PΔV</a:t>
            </a:r>
          </a:p>
          <a:p>
            <a:pPr algn="just"/>
            <a:r>
              <a:rPr lang="es-ES" dirty="0" smtClean="0"/>
              <a:t>Integrando la ecuación anterior:</a:t>
            </a:r>
          </a:p>
          <a:p>
            <a:pPr marL="0" indent="0" algn="ctr">
              <a:buNone/>
            </a:pPr>
            <a:r>
              <a:rPr lang="es-ES" dirty="0" smtClean="0"/>
              <a:t>H = E + PV</a:t>
            </a:r>
            <a:endParaRPr lang="es-ES" dirty="0"/>
          </a:p>
          <a:p>
            <a:pPr marL="0" indent="0" algn="ctr">
              <a:buNone/>
            </a:pPr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IQ León Felipe Mota Tapia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78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ENTALPÍA	</a:t>
            </a:r>
            <a:endParaRPr lang="es-ES" dirty="0"/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E</a:t>
            </a:r>
            <a:r>
              <a:rPr lang="es-ES" dirty="0" smtClean="0"/>
              <a:t>s </a:t>
            </a:r>
            <a:r>
              <a:rPr lang="es-ES" dirty="0"/>
              <a:t>una magnitud termodinámica, simbolizada con la letra H, cuya variación expresa una medida de la cantidad de energía absorbida o cedida por un sistema termodinámico, es decir, la cantidad de energía que un sistema puede intercambiar con su entorno.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IQ León Felipe Mota Tapia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07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En una reacción química la entalpía está definida como entalpía de reacción y se representa:</a:t>
            </a:r>
          </a:p>
          <a:p>
            <a:pPr marL="0" indent="0" algn="ctr">
              <a:buNone/>
            </a:pPr>
            <a:r>
              <a:rPr lang="es-ES" dirty="0" smtClean="0"/>
              <a:t>Δ</a:t>
            </a:r>
            <a:r>
              <a:rPr lang="es-ES" i="1" dirty="0" smtClean="0"/>
              <a:t>H</a:t>
            </a:r>
            <a:r>
              <a:rPr lang="es-ES" dirty="0" smtClean="0"/>
              <a:t> = </a:t>
            </a:r>
            <a:r>
              <a:rPr lang="es-ES" dirty="0"/>
              <a:t>ΔH</a:t>
            </a:r>
            <a:r>
              <a:rPr lang="es-ES" baseline="-25000" dirty="0" smtClean="0"/>
              <a:t>(productos)</a:t>
            </a:r>
            <a:r>
              <a:rPr lang="es-ES" dirty="0" smtClean="0"/>
              <a:t> – </a:t>
            </a:r>
            <a:r>
              <a:rPr lang="es-ES" dirty="0"/>
              <a:t>ΔH</a:t>
            </a:r>
            <a:r>
              <a:rPr lang="es-ES" baseline="-25000" dirty="0" smtClean="0"/>
              <a:t>(reactivos)</a:t>
            </a:r>
            <a:endParaRPr lang="es-ES" dirty="0" smtClean="0"/>
          </a:p>
          <a:p>
            <a:pPr algn="ctr"/>
            <a:endParaRPr lang="es-ES" dirty="0" smtClean="0"/>
          </a:p>
          <a:p>
            <a:pPr algn="ctr"/>
            <a:r>
              <a:rPr lang="es-ES" dirty="0" smtClean="0"/>
              <a:t>Con lo anterior se puede decir que la entalpía de una reacción puede ser positiva o negativa.</a:t>
            </a:r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IQ León Felipe Mota Tapia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211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FG05_1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22867" y="1385455"/>
            <a:ext cx="7772400" cy="3879272"/>
          </a:xfrm>
          <a:noFill/>
          <a:ln/>
        </p:spPr>
      </p:pic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827617" y="2025254"/>
            <a:ext cx="24955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IQ León Felipe Mota Tapia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LEY DE LAVOISIER-LAPLACE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199" y="2209800"/>
            <a:ext cx="8360164" cy="39163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s-ES" dirty="0" smtClean="0">
                <a:solidFill>
                  <a:srgbClr val="000000"/>
                </a:solidFill>
                <a:cs typeface="Century Gothic"/>
              </a:rPr>
              <a:t>Para una reacción:</a:t>
            </a:r>
            <a:endParaRPr lang="es-ES" dirty="0" smtClean="0">
              <a:solidFill>
                <a:schemeClr val="tx1"/>
              </a:solidFill>
              <a:cs typeface="Century Gothic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s-ES" dirty="0" smtClean="0">
                <a:solidFill>
                  <a:schemeClr val="tx1"/>
                </a:solidFill>
                <a:cs typeface="Century Gothic"/>
              </a:rPr>
              <a:t>CH</a:t>
            </a:r>
            <a:r>
              <a:rPr lang="es-ES" baseline="-25000" dirty="0" smtClean="0">
                <a:solidFill>
                  <a:schemeClr val="tx1"/>
                </a:solidFill>
                <a:cs typeface="Century Gothic"/>
              </a:rPr>
              <a:t>4</a:t>
            </a:r>
            <a:r>
              <a:rPr lang="es-ES" baseline="-25000" dirty="0">
                <a:solidFill>
                  <a:schemeClr val="tx1"/>
                </a:solidFill>
                <a:cs typeface="Century Gothic"/>
              </a:rPr>
              <a:t>(</a:t>
            </a:r>
            <a:r>
              <a:rPr lang="es-ES" i="1" baseline="-25000" dirty="0">
                <a:solidFill>
                  <a:schemeClr val="tx1"/>
                </a:solidFill>
                <a:cs typeface="Century Gothic"/>
              </a:rPr>
              <a:t>g</a:t>
            </a:r>
            <a:r>
              <a:rPr lang="es-ES" baseline="-25000" dirty="0">
                <a:solidFill>
                  <a:schemeClr val="tx1"/>
                </a:solidFill>
                <a:cs typeface="Century Gothic"/>
              </a:rPr>
              <a:t>) </a:t>
            </a:r>
            <a:r>
              <a:rPr lang="es-ES" dirty="0">
                <a:solidFill>
                  <a:schemeClr val="tx1"/>
                </a:solidFill>
                <a:cs typeface="Century Gothic"/>
              </a:rPr>
              <a:t>+ 2O</a:t>
            </a:r>
            <a:r>
              <a:rPr lang="es-ES" baseline="-25000" dirty="0">
                <a:solidFill>
                  <a:schemeClr val="tx1"/>
                </a:solidFill>
                <a:cs typeface="Century Gothic"/>
              </a:rPr>
              <a:t>2(</a:t>
            </a:r>
            <a:r>
              <a:rPr lang="es-ES" i="1" baseline="-25000" dirty="0">
                <a:solidFill>
                  <a:schemeClr val="tx1"/>
                </a:solidFill>
                <a:cs typeface="Century Gothic"/>
              </a:rPr>
              <a:t>g</a:t>
            </a:r>
            <a:r>
              <a:rPr lang="es-ES" baseline="-25000" dirty="0">
                <a:solidFill>
                  <a:schemeClr val="tx1"/>
                </a:solidFill>
                <a:cs typeface="Century Gothic"/>
              </a:rPr>
              <a:t>) </a:t>
            </a:r>
            <a:r>
              <a:rPr lang="es-ES" dirty="0">
                <a:solidFill>
                  <a:schemeClr val="tx1"/>
                </a:solidFill>
                <a:cs typeface="Century Gothic"/>
                <a:sym typeface="Wingdings"/>
              </a:rPr>
              <a:t></a:t>
            </a:r>
            <a:r>
              <a:rPr lang="es-ES" dirty="0">
                <a:solidFill>
                  <a:schemeClr val="tx1"/>
                </a:solidFill>
                <a:cs typeface="Century Gothic"/>
              </a:rPr>
              <a:t> CO</a:t>
            </a:r>
            <a:r>
              <a:rPr lang="es-ES" baseline="-25000" dirty="0">
                <a:solidFill>
                  <a:schemeClr val="tx1"/>
                </a:solidFill>
                <a:cs typeface="Century Gothic"/>
              </a:rPr>
              <a:t>2(</a:t>
            </a:r>
            <a:r>
              <a:rPr lang="es-ES" i="1" baseline="-25000" dirty="0">
                <a:solidFill>
                  <a:schemeClr val="tx1"/>
                </a:solidFill>
                <a:cs typeface="Century Gothic"/>
              </a:rPr>
              <a:t>g</a:t>
            </a:r>
            <a:r>
              <a:rPr lang="es-ES" baseline="-25000" dirty="0">
                <a:solidFill>
                  <a:schemeClr val="tx1"/>
                </a:solidFill>
                <a:cs typeface="Century Gothic"/>
              </a:rPr>
              <a:t>) </a:t>
            </a:r>
            <a:r>
              <a:rPr lang="es-ES" dirty="0">
                <a:solidFill>
                  <a:schemeClr val="tx1"/>
                </a:solidFill>
                <a:cs typeface="Century Gothic"/>
              </a:rPr>
              <a:t>+ 2H</a:t>
            </a:r>
            <a:r>
              <a:rPr lang="es-ES" baseline="-25000" dirty="0">
                <a:solidFill>
                  <a:schemeClr val="tx1"/>
                </a:solidFill>
                <a:cs typeface="Century Gothic"/>
              </a:rPr>
              <a:t>2</a:t>
            </a:r>
            <a:r>
              <a:rPr lang="es-ES" dirty="0">
                <a:solidFill>
                  <a:schemeClr val="tx1"/>
                </a:solidFill>
                <a:cs typeface="Century Gothic"/>
              </a:rPr>
              <a:t>O</a:t>
            </a:r>
            <a:r>
              <a:rPr lang="es-ES" baseline="-25000" dirty="0">
                <a:solidFill>
                  <a:schemeClr val="tx1"/>
                </a:solidFill>
                <a:cs typeface="Century Gothic"/>
              </a:rPr>
              <a:t>(</a:t>
            </a:r>
            <a:r>
              <a:rPr lang="es-ES" i="1" baseline="-25000" dirty="0">
                <a:solidFill>
                  <a:schemeClr val="tx1"/>
                </a:solidFill>
                <a:cs typeface="Century Gothic"/>
              </a:rPr>
              <a:t>g</a:t>
            </a:r>
            <a:r>
              <a:rPr lang="es-ES" baseline="-25000" dirty="0" smtClean="0">
                <a:solidFill>
                  <a:schemeClr val="tx1"/>
                </a:solidFill>
                <a:cs typeface="Century Gothic"/>
              </a:rPr>
              <a:t>)</a:t>
            </a:r>
            <a:r>
              <a:rPr lang="es-ES" i="1" baseline="-25000" dirty="0" smtClean="0">
                <a:solidFill>
                  <a:schemeClr val="tx1"/>
                </a:solidFill>
                <a:cs typeface="Century Gothic"/>
              </a:rPr>
              <a:t>		</a:t>
            </a:r>
            <a:r>
              <a:rPr lang="es-ES" dirty="0" smtClean="0">
                <a:solidFill>
                  <a:schemeClr val="tx1"/>
                </a:solidFill>
              </a:rPr>
              <a:t>Δ</a:t>
            </a:r>
            <a:r>
              <a:rPr lang="es-ES" i="1" dirty="0" smtClean="0">
                <a:solidFill>
                  <a:schemeClr val="tx1"/>
                </a:solidFill>
                <a:cs typeface="Century Gothic"/>
              </a:rPr>
              <a:t>H</a:t>
            </a:r>
            <a:r>
              <a:rPr lang="es-ES" dirty="0" smtClean="0">
                <a:solidFill>
                  <a:schemeClr val="tx1"/>
                </a:solidFill>
                <a:cs typeface="Century Gothic"/>
              </a:rPr>
              <a:t> </a:t>
            </a:r>
            <a:r>
              <a:rPr lang="es-ES" dirty="0">
                <a:solidFill>
                  <a:schemeClr val="tx1"/>
                </a:solidFill>
                <a:cs typeface="Century Gothic"/>
              </a:rPr>
              <a:t>= -802 kJ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 dirty="0">
              <a:solidFill>
                <a:schemeClr val="tx1"/>
              </a:solidFill>
              <a:cs typeface="Century Gothic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s-ES" dirty="0">
                <a:solidFill>
                  <a:schemeClr val="tx1"/>
                </a:solidFill>
                <a:cs typeface="Century Gothic"/>
              </a:rPr>
              <a:t>2CH</a:t>
            </a:r>
            <a:r>
              <a:rPr lang="es-ES" baseline="-25000" dirty="0">
                <a:solidFill>
                  <a:schemeClr val="tx1"/>
                </a:solidFill>
                <a:cs typeface="Century Gothic"/>
              </a:rPr>
              <a:t>4(</a:t>
            </a:r>
            <a:r>
              <a:rPr lang="es-ES" i="1" baseline="-25000" dirty="0">
                <a:solidFill>
                  <a:schemeClr val="tx1"/>
                </a:solidFill>
                <a:cs typeface="Century Gothic"/>
              </a:rPr>
              <a:t>g</a:t>
            </a:r>
            <a:r>
              <a:rPr lang="es-ES" baseline="-25000" dirty="0">
                <a:solidFill>
                  <a:schemeClr val="tx1"/>
                </a:solidFill>
                <a:cs typeface="Century Gothic"/>
              </a:rPr>
              <a:t>) </a:t>
            </a:r>
            <a:r>
              <a:rPr lang="es-ES" dirty="0">
                <a:solidFill>
                  <a:schemeClr val="tx1"/>
                </a:solidFill>
                <a:cs typeface="Century Gothic"/>
              </a:rPr>
              <a:t>+ 4O</a:t>
            </a:r>
            <a:r>
              <a:rPr lang="es-ES" baseline="-25000" dirty="0">
                <a:solidFill>
                  <a:schemeClr val="tx1"/>
                </a:solidFill>
                <a:cs typeface="Century Gothic"/>
              </a:rPr>
              <a:t>2(</a:t>
            </a:r>
            <a:r>
              <a:rPr lang="es-ES" i="1" baseline="-25000" dirty="0">
                <a:solidFill>
                  <a:schemeClr val="tx1"/>
                </a:solidFill>
                <a:cs typeface="Century Gothic"/>
              </a:rPr>
              <a:t>g</a:t>
            </a:r>
            <a:r>
              <a:rPr lang="es-ES" baseline="-25000" dirty="0">
                <a:solidFill>
                  <a:schemeClr val="tx1"/>
                </a:solidFill>
                <a:cs typeface="Century Gothic"/>
              </a:rPr>
              <a:t>) </a:t>
            </a:r>
            <a:r>
              <a:rPr lang="es-ES" dirty="0">
                <a:solidFill>
                  <a:schemeClr val="tx1"/>
                </a:solidFill>
                <a:cs typeface="Century Gothic"/>
                <a:sym typeface="Wingdings"/>
              </a:rPr>
              <a:t></a:t>
            </a:r>
            <a:r>
              <a:rPr lang="es-ES" dirty="0">
                <a:solidFill>
                  <a:schemeClr val="tx1"/>
                </a:solidFill>
                <a:cs typeface="Century Gothic"/>
              </a:rPr>
              <a:t> 2CO</a:t>
            </a:r>
            <a:r>
              <a:rPr lang="es-ES" baseline="-25000" dirty="0">
                <a:solidFill>
                  <a:schemeClr val="tx1"/>
                </a:solidFill>
                <a:cs typeface="Century Gothic"/>
              </a:rPr>
              <a:t>2(</a:t>
            </a:r>
            <a:r>
              <a:rPr lang="es-ES" i="1" baseline="-25000" dirty="0">
                <a:solidFill>
                  <a:schemeClr val="tx1"/>
                </a:solidFill>
                <a:cs typeface="Century Gothic"/>
              </a:rPr>
              <a:t>g</a:t>
            </a:r>
            <a:r>
              <a:rPr lang="es-ES" baseline="-25000" dirty="0">
                <a:solidFill>
                  <a:schemeClr val="tx1"/>
                </a:solidFill>
                <a:cs typeface="Century Gothic"/>
              </a:rPr>
              <a:t>) </a:t>
            </a:r>
            <a:r>
              <a:rPr lang="es-ES" dirty="0">
                <a:solidFill>
                  <a:schemeClr val="tx1"/>
                </a:solidFill>
                <a:cs typeface="Century Gothic"/>
              </a:rPr>
              <a:t>+ 4H</a:t>
            </a:r>
            <a:r>
              <a:rPr lang="es-ES" baseline="-25000" dirty="0">
                <a:solidFill>
                  <a:schemeClr val="tx1"/>
                </a:solidFill>
                <a:cs typeface="Century Gothic"/>
              </a:rPr>
              <a:t>2</a:t>
            </a:r>
            <a:r>
              <a:rPr lang="es-ES" dirty="0">
                <a:solidFill>
                  <a:schemeClr val="tx1"/>
                </a:solidFill>
                <a:cs typeface="Century Gothic"/>
              </a:rPr>
              <a:t>O</a:t>
            </a:r>
            <a:r>
              <a:rPr lang="es-ES" baseline="-25000" dirty="0">
                <a:solidFill>
                  <a:schemeClr val="tx1"/>
                </a:solidFill>
                <a:cs typeface="Century Gothic"/>
              </a:rPr>
              <a:t>(</a:t>
            </a:r>
            <a:r>
              <a:rPr lang="es-ES" i="1" baseline="-25000" dirty="0">
                <a:solidFill>
                  <a:schemeClr val="tx1"/>
                </a:solidFill>
                <a:cs typeface="Century Gothic"/>
              </a:rPr>
              <a:t>g</a:t>
            </a:r>
            <a:r>
              <a:rPr lang="es-ES" baseline="-25000" dirty="0">
                <a:solidFill>
                  <a:schemeClr val="tx1"/>
                </a:solidFill>
                <a:cs typeface="Century Gothic"/>
              </a:rPr>
              <a:t>)</a:t>
            </a:r>
            <a:r>
              <a:rPr lang="es-ES" dirty="0">
                <a:solidFill>
                  <a:schemeClr val="tx1"/>
                </a:solidFill>
                <a:cs typeface="Century Gothic"/>
              </a:rPr>
              <a:t> </a:t>
            </a:r>
            <a:r>
              <a:rPr lang="es-ES" dirty="0" smtClean="0">
                <a:solidFill>
                  <a:schemeClr val="tx1"/>
                </a:solidFill>
                <a:cs typeface="Century Gothic"/>
              </a:rPr>
              <a:t>		</a:t>
            </a:r>
            <a:r>
              <a:rPr lang="es-ES" dirty="0" err="1" smtClean="0">
                <a:solidFill>
                  <a:schemeClr val="tx1"/>
                </a:solidFill>
              </a:rPr>
              <a:t>Δ</a:t>
            </a:r>
            <a:r>
              <a:rPr lang="es-ES" dirty="0" smtClean="0">
                <a:solidFill>
                  <a:schemeClr val="tx1"/>
                </a:solidFill>
                <a:cs typeface="Century Gothic"/>
              </a:rPr>
              <a:t> </a:t>
            </a:r>
            <a:r>
              <a:rPr lang="es-ES" i="1" dirty="0">
                <a:solidFill>
                  <a:schemeClr val="tx1"/>
                </a:solidFill>
                <a:cs typeface="Century Gothic"/>
              </a:rPr>
              <a:t>H</a:t>
            </a:r>
            <a:r>
              <a:rPr lang="es-ES" dirty="0">
                <a:solidFill>
                  <a:schemeClr val="tx1"/>
                </a:solidFill>
                <a:cs typeface="Century Gothic"/>
              </a:rPr>
              <a:t> = -1604 kJ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>
              <a:solidFill>
                <a:schemeClr val="tx1"/>
              </a:solidFill>
              <a:cs typeface="Century Gothic"/>
            </a:endParaRPr>
          </a:p>
          <a:p>
            <a:r>
              <a:rPr lang="es-ES" dirty="0">
                <a:solidFill>
                  <a:srgbClr val="000000"/>
                </a:solidFill>
                <a:cs typeface="Century Gothic"/>
              </a:rPr>
              <a:t>Si ocurre la reacción inversa</a:t>
            </a:r>
            <a:r>
              <a:rPr lang="es-ES" dirty="0" smtClean="0">
                <a:solidFill>
                  <a:srgbClr val="000000"/>
                </a:solidFill>
                <a:cs typeface="Century Gothic"/>
              </a:rPr>
              <a:t>:</a:t>
            </a:r>
            <a:endParaRPr lang="es-ES" dirty="0">
              <a:solidFill>
                <a:srgbClr val="000000"/>
              </a:solidFill>
              <a:cs typeface="Century Gothic"/>
            </a:endParaRPr>
          </a:p>
          <a:p>
            <a:pPr>
              <a:buFontTx/>
              <a:buNone/>
            </a:pPr>
            <a:r>
              <a:rPr lang="es-ES" dirty="0">
                <a:solidFill>
                  <a:srgbClr val="000000"/>
                </a:solidFill>
                <a:cs typeface="Century Gothic"/>
              </a:rPr>
              <a:t>CO</a:t>
            </a:r>
            <a:r>
              <a:rPr lang="es-ES" baseline="-25000" dirty="0">
                <a:solidFill>
                  <a:srgbClr val="000000"/>
                </a:solidFill>
                <a:cs typeface="Century Gothic"/>
              </a:rPr>
              <a:t>2</a:t>
            </a:r>
            <a:r>
              <a:rPr lang="es-ES" dirty="0">
                <a:solidFill>
                  <a:srgbClr val="000000"/>
                </a:solidFill>
                <a:cs typeface="Century Gothic"/>
              </a:rPr>
              <a:t>(</a:t>
            </a:r>
            <a:r>
              <a:rPr lang="es-ES" i="1" dirty="0">
                <a:solidFill>
                  <a:srgbClr val="000000"/>
                </a:solidFill>
                <a:cs typeface="Century Gothic"/>
              </a:rPr>
              <a:t>g</a:t>
            </a:r>
            <a:r>
              <a:rPr lang="es-ES" dirty="0">
                <a:solidFill>
                  <a:srgbClr val="000000"/>
                </a:solidFill>
                <a:cs typeface="Century Gothic"/>
              </a:rPr>
              <a:t>) + 2H</a:t>
            </a:r>
            <a:r>
              <a:rPr lang="es-ES" baseline="-25000" dirty="0">
                <a:solidFill>
                  <a:srgbClr val="000000"/>
                </a:solidFill>
                <a:cs typeface="Century Gothic"/>
              </a:rPr>
              <a:t>2</a:t>
            </a:r>
            <a:r>
              <a:rPr lang="es-ES" dirty="0">
                <a:solidFill>
                  <a:srgbClr val="000000"/>
                </a:solidFill>
                <a:cs typeface="Century Gothic"/>
              </a:rPr>
              <a:t>O(</a:t>
            </a:r>
            <a:r>
              <a:rPr lang="es-ES" i="1" dirty="0">
                <a:solidFill>
                  <a:srgbClr val="000000"/>
                </a:solidFill>
                <a:cs typeface="Century Gothic"/>
              </a:rPr>
              <a:t>g</a:t>
            </a:r>
            <a:r>
              <a:rPr lang="es-ES" dirty="0">
                <a:solidFill>
                  <a:srgbClr val="000000"/>
                </a:solidFill>
                <a:cs typeface="Century Gothic"/>
              </a:rPr>
              <a:t>) </a:t>
            </a:r>
            <a:r>
              <a:rPr lang="es-ES" dirty="0">
                <a:solidFill>
                  <a:srgbClr val="000000"/>
                </a:solidFill>
                <a:cs typeface="Century Gothic"/>
                <a:sym typeface="Wingdings"/>
              </a:rPr>
              <a:t></a:t>
            </a:r>
            <a:r>
              <a:rPr lang="es-ES" dirty="0">
                <a:solidFill>
                  <a:srgbClr val="000000"/>
                </a:solidFill>
                <a:cs typeface="Century Gothic"/>
              </a:rPr>
              <a:t> CH</a:t>
            </a:r>
            <a:r>
              <a:rPr lang="es-ES" baseline="-25000" dirty="0">
                <a:solidFill>
                  <a:srgbClr val="000000"/>
                </a:solidFill>
                <a:cs typeface="Century Gothic"/>
              </a:rPr>
              <a:t>4</a:t>
            </a:r>
            <a:r>
              <a:rPr lang="es-ES" dirty="0">
                <a:solidFill>
                  <a:srgbClr val="000000"/>
                </a:solidFill>
                <a:cs typeface="Century Gothic"/>
              </a:rPr>
              <a:t>(</a:t>
            </a:r>
            <a:r>
              <a:rPr lang="es-ES" i="1" dirty="0">
                <a:solidFill>
                  <a:srgbClr val="000000"/>
                </a:solidFill>
                <a:cs typeface="Century Gothic"/>
              </a:rPr>
              <a:t>g</a:t>
            </a:r>
            <a:r>
              <a:rPr lang="es-ES" dirty="0">
                <a:solidFill>
                  <a:srgbClr val="000000"/>
                </a:solidFill>
                <a:cs typeface="Century Gothic"/>
              </a:rPr>
              <a:t>) + 2O</a:t>
            </a:r>
            <a:r>
              <a:rPr lang="es-ES" baseline="-25000" dirty="0">
                <a:solidFill>
                  <a:srgbClr val="000000"/>
                </a:solidFill>
                <a:cs typeface="Century Gothic"/>
              </a:rPr>
              <a:t>2</a:t>
            </a:r>
            <a:r>
              <a:rPr lang="es-ES" dirty="0">
                <a:solidFill>
                  <a:srgbClr val="000000"/>
                </a:solidFill>
                <a:cs typeface="Century Gothic"/>
              </a:rPr>
              <a:t>(</a:t>
            </a:r>
            <a:r>
              <a:rPr lang="es-ES" i="1" dirty="0">
                <a:solidFill>
                  <a:srgbClr val="000000"/>
                </a:solidFill>
                <a:cs typeface="Century Gothic"/>
              </a:rPr>
              <a:t>g</a:t>
            </a:r>
            <a:r>
              <a:rPr lang="es-ES" dirty="0">
                <a:solidFill>
                  <a:srgbClr val="000000"/>
                </a:solidFill>
                <a:cs typeface="Century Gothic"/>
              </a:rPr>
              <a:t>)	 </a:t>
            </a:r>
            <a:r>
              <a:rPr lang="es-ES" dirty="0" smtClean="0">
                <a:solidFill>
                  <a:srgbClr val="000000"/>
                </a:solidFill>
                <a:cs typeface="Century Gothic"/>
              </a:rPr>
              <a:t>	</a:t>
            </a:r>
            <a:r>
              <a:rPr lang="es-ES" dirty="0" err="1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Δ</a:t>
            </a:r>
            <a:r>
              <a:rPr lang="es-ES" dirty="0" smtClean="0">
                <a:solidFill>
                  <a:srgbClr val="000000"/>
                </a:solidFill>
                <a:cs typeface="Century Gothic"/>
              </a:rPr>
              <a:t> </a:t>
            </a:r>
            <a:r>
              <a:rPr lang="es-ES" i="1" dirty="0">
                <a:solidFill>
                  <a:srgbClr val="000000"/>
                </a:solidFill>
                <a:cs typeface="Century Gothic"/>
              </a:rPr>
              <a:t>H</a:t>
            </a:r>
            <a:r>
              <a:rPr lang="es-ES" dirty="0">
                <a:solidFill>
                  <a:srgbClr val="000000"/>
                </a:solidFill>
                <a:cs typeface="Century Gothic"/>
              </a:rPr>
              <a:t> = +802 kJ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IQ León Felipe </a:t>
            </a:r>
            <a:r>
              <a:rPr lang="en-US" dirty="0" err="1" smtClean="0"/>
              <a:t>Mota</a:t>
            </a:r>
            <a:r>
              <a:rPr lang="en-US" dirty="0" smtClean="0"/>
              <a:t> Tapia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753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ENTALPÍA DE REACCIÓN</a:t>
            </a:r>
            <a:endParaRPr lang="es-ES" dirty="0"/>
          </a:p>
        </p:txBody>
      </p:sp>
      <p:sp>
        <p:nvSpPr>
          <p:cNvPr id="8" name="Marcador de contenido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>Consideramos una reacción genérica</a:t>
            </a:r>
          </a:p>
          <a:p>
            <a:pPr marL="109728" indent="0" algn="ctr">
              <a:buNone/>
            </a:pPr>
            <a:r>
              <a:rPr lang="es-ES_tradnl" b="1" i="1" dirty="0">
                <a:solidFill>
                  <a:schemeClr val="accent2"/>
                </a:solidFill>
              </a:rPr>
              <a:t>a A + b </a:t>
            </a:r>
            <a:r>
              <a:rPr lang="es-ES_tradnl" b="1" i="1" dirty="0" smtClean="0">
                <a:solidFill>
                  <a:schemeClr val="accent2"/>
                </a:solidFill>
              </a:rPr>
              <a:t>B </a:t>
            </a:r>
            <a:r>
              <a:rPr lang="es-ES_tradnl" b="1" i="1" dirty="0" smtClean="0">
                <a:solidFill>
                  <a:schemeClr val="accent2"/>
                </a:solidFill>
                <a:sym typeface="Wingdings"/>
              </a:rPr>
              <a:t> </a:t>
            </a:r>
            <a:r>
              <a:rPr lang="es-ES_tradnl" b="1" i="1" dirty="0" smtClean="0">
                <a:solidFill>
                  <a:schemeClr val="accent2"/>
                </a:solidFill>
                <a:sym typeface="Symbol" pitchFamily="-112" charset="2"/>
              </a:rPr>
              <a:t>c </a:t>
            </a:r>
            <a:r>
              <a:rPr lang="es-ES_tradnl" b="1" i="1" dirty="0">
                <a:solidFill>
                  <a:schemeClr val="accent2"/>
                </a:solidFill>
                <a:sym typeface="Symbol" pitchFamily="-112" charset="2"/>
              </a:rPr>
              <a:t>C + d </a:t>
            </a:r>
            <a:r>
              <a:rPr lang="es-ES_tradnl" b="1" i="1" dirty="0" smtClean="0">
                <a:solidFill>
                  <a:schemeClr val="accent2"/>
                </a:solidFill>
                <a:sym typeface="Symbol" pitchFamily="-112" charset="2"/>
              </a:rPr>
              <a:t>D</a:t>
            </a:r>
          </a:p>
          <a:p>
            <a:pPr marL="109728" indent="0" algn="ctr">
              <a:buNone/>
            </a:pPr>
            <a:endParaRPr lang="es-ES_tradnl" b="1" i="1" dirty="0">
              <a:solidFill>
                <a:schemeClr val="accent2"/>
              </a:solidFill>
            </a:endParaRPr>
          </a:p>
          <a:p>
            <a:r>
              <a:rPr lang="es-ES_tradnl" dirty="0"/>
              <a:t>Se define la entalpía de reacción como</a:t>
            </a:r>
          </a:p>
          <a:p>
            <a:pPr marL="109728" indent="0" algn="ctr">
              <a:buNone/>
            </a:pPr>
            <a:r>
              <a:rPr lang="es-ES_tradnl" b="1" dirty="0" err="1" smtClean="0">
                <a:solidFill>
                  <a:schemeClr val="accent2"/>
                </a:solidFill>
              </a:rPr>
              <a:t>ΔH</a:t>
            </a:r>
            <a:r>
              <a:rPr lang="es-ES_tradnl" b="1" baseline="-25000" dirty="0" err="1" smtClean="0">
                <a:solidFill>
                  <a:schemeClr val="accent2"/>
                </a:solidFill>
              </a:rPr>
              <a:t>r</a:t>
            </a:r>
            <a:r>
              <a:rPr lang="es-ES_tradnl" b="1" dirty="0" smtClean="0">
                <a:solidFill>
                  <a:schemeClr val="accent2"/>
                </a:solidFill>
              </a:rPr>
              <a:t> </a:t>
            </a:r>
            <a:r>
              <a:rPr lang="es-ES_tradnl" b="1" dirty="0">
                <a:solidFill>
                  <a:schemeClr val="accent2"/>
                </a:solidFill>
              </a:rPr>
              <a:t>= (</a:t>
            </a:r>
            <a:r>
              <a:rPr lang="es-ES_tradnl" b="1" dirty="0" err="1">
                <a:solidFill>
                  <a:schemeClr val="accent2"/>
                </a:solidFill>
              </a:rPr>
              <a:t>cH</a:t>
            </a:r>
            <a:r>
              <a:rPr lang="es-ES_tradnl" b="1" baseline="-25000" dirty="0" err="1">
                <a:solidFill>
                  <a:schemeClr val="accent2"/>
                </a:solidFill>
              </a:rPr>
              <a:t>C</a:t>
            </a:r>
            <a:r>
              <a:rPr lang="es-ES_tradnl" b="1" dirty="0">
                <a:solidFill>
                  <a:schemeClr val="accent2"/>
                </a:solidFill>
              </a:rPr>
              <a:t>+ </a:t>
            </a:r>
            <a:r>
              <a:rPr lang="es-ES_tradnl" b="1" dirty="0" err="1">
                <a:solidFill>
                  <a:schemeClr val="accent2"/>
                </a:solidFill>
              </a:rPr>
              <a:t>dH</a:t>
            </a:r>
            <a:r>
              <a:rPr lang="es-ES_tradnl" b="1" baseline="-25000" dirty="0" err="1">
                <a:solidFill>
                  <a:schemeClr val="accent2"/>
                </a:solidFill>
              </a:rPr>
              <a:t>D</a:t>
            </a:r>
            <a:r>
              <a:rPr lang="es-ES_tradnl" b="1" dirty="0">
                <a:solidFill>
                  <a:schemeClr val="accent2"/>
                </a:solidFill>
              </a:rPr>
              <a:t>)-(a </a:t>
            </a:r>
            <a:r>
              <a:rPr lang="es-ES_tradnl" b="1" dirty="0" err="1">
                <a:solidFill>
                  <a:schemeClr val="accent2"/>
                </a:solidFill>
              </a:rPr>
              <a:t>H</a:t>
            </a:r>
            <a:r>
              <a:rPr lang="es-ES_tradnl" b="1" baseline="-25000" dirty="0" err="1">
                <a:solidFill>
                  <a:schemeClr val="accent2"/>
                </a:solidFill>
              </a:rPr>
              <a:t>A</a:t>
            </a:r>
            <a:r>
              <a:rPr lang="es-ES_tradnl" b="1" dirty="0" err="1">
                <a:solidFill>
                  <a:schemeClr val="accent2"/>
                </a:solidFill>
              </a:rPr>
              <a:t>+bH</a:t>
            </a:r>
            <a:r>
              <a:rPr lang="es-ES_tradnl" b="1" baseline="-25000" dirty="0" err="1">
                <a:solidFill>
                  <a:schemeClr val="accent2"/>
                </a:solidFill>
              </a:rPr>
              <a:t>B</a:t>
            </a:r>
            <a:r>
              <a:rPr lang="es-ES_tradnl" b="1" dirty="0">
                <a:solidFill>
                  <a:schemeClr val="accent2"/>
                </a:solidFill>
              </a:rPr>
              <a:t>)</a:t>
            </a:r>
          </a:p>
          <a:p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IQ León Felipe Mota Tapia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689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595</TotalTime>
  <Words>702</Words>
  <Application>Microsoft Macintosh PowerPoint</Application>
  <PresentationFormat>Presentación en pantalla (4:3)</PresentationFormat>
  <Paragraphs>110</Paragraphs>
  <Slides>19</Slides>
  <Notes>4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1" baseType="lpstr">
      <vt:lpstr>Plaza</vt:lpstr>
      <vt:lpstr>Equation</vt:lpstr>
      <vt:lpstr>PRACTICA #3: Entalpía de Combustión</vt:lpstr>
      <vt:lpstr>1ª LEY DE LA TERMODINÁMICA</vt:lpstr>
      <vt:lpstr>Presentación de PowerPoint</vt:lpstr>
      <vt:lpstr>Presentación de PowerPoint</vt:lpstr>
      <vt:lpstr>ENTALPÍA </vt:lpstr>
      <vt:lpstr>Presentación de PowerPoint</vt:lpstr>
      <vt:lpstr>Presentación de PowerPoint</vt:lpstr>
      <vt:lpstr>LEY DE LAVOISIER-LAPLACE</vt:lpstr>
      <vt:lpstr>ENTALPÍA DE REACCIÓN</vt:lpstr>
      <vt:lpstr>Presentación de PowerPoint</vt:lpstr>
      <vt:lpstr>CASOS PARTICULARES DE LA ENTALPÍA DE REACCIÓN</vt:lpstr>
      <vt:lpstr>CASOS PARTICULARES DE LA ENTALPÍA DE REACCIÓN</vt:lpstr>
      <vt:lpstr>CASOS PARTICULARES DE LA ENTALPÍA DE REACCIÓN</vt:lpstr>
      <vt:lpstr>Transformaciones fisicas  Δ H cambio de estado por ejemplo:  ΔH fusión   Δ H de calentamiento sin cambio de fase:     q= m * Cp ΔT</vt:lpstr>
      <vt:lpstr>LEY DE HESS</vt:lpstr>
      <vt:lpstr>Presentación de PowerPoint</vt:lpstr>
      <vt:lpstr>EJERCICIO/EJEMPLO</vt:lpstr>
      <vt:lpstr>PROCEDIMIENTO EXPERIMENTAL</vt:lpstr>
      <vt:lpstr>EJERCICIO NUMÉRICO DE PRÁCTICA #3</vt:lpstr>
    </vt:vector>
  </TitlesOfParts>
  <Company>Irish Insitute/ITESM-CCM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 #3: Entalpía de Combustión</dc:title>
  <dc:creator>León Felipe Mota Tapia</dc:creator>
  <cp:lastModifiedBy>León Felipe Mota Tapia</cp:lastModifiedBy>
  <cp:revision>49</cp:revision>
  <dcterms:created xsi:type="dcterms:W3CDTF">2010-09-30T22:11:45Z</dcterms:created>
  <dcterms:modified xsi:type="dcterms:W3CDTF">2015-05-18T22:26:14Z</dcterms:modified>
</cp:coreProperties>
</file>