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632"/>
  </p:normalViewPr>
  <p:slideViewPr>
    <p:cSldViewPr snapToGrid="0" snapToObjects="1">
      <p:cViewPr varScale="1">
        <p:scale>
          <a:sx n="66" d="100"/>
          <a:sy n="66" d="100"/>
        </p:scale>
        <p:origin x="8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CA07-4CE8-EC49-948C-FAC1C31A59CD}" type="datetimeFigureOut">
              <a:rPr lang="es-ES_tradnl" smtClean="0"/>
              <a:pPr/>
              <a:t>7/6/16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BE1-2624-1C41-BC95-80907D184B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CA07-4CE8-EC49-948C-FAC1C31A59CD}" type="datetimeFigureOut">
              <a:rPr lang="es-ES_tradnl" smtClean="0"/>
              <a:pPr/>
              <a:t>7/6/16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BE1-2624-1C41-BC95-80907D184B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CA07-4CE8-EC49-948C-FAC1C31A59CD}" type="datetimeFigureOut">
              <a:rPr lang="es-ES_tradnl" smtClean="0"/>
              <a:pPr/>
              <a:t>7/6/16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BE1-2624-1C41-BC95-80907D184B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CA07-4CE8-EC49-948C-FAC1C31A59CD}" type="datetimeFigureOut">
              <a:rPr lang="es-ES_tradnl" smtClean="0"/>
              <a:pPr/>
              <a:t>7/6/16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BE1-2624-1C41-BC95-80907D184B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CA07-4CE8-EC49-948C-FAC1C31A59CD}" type="datetimeFigureOut">
              <a:rPr lang="es-ES_tradnl" smtClean="0"/>
              <a:pPr/>
              <a:t>7/6/16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BE1-2624-1C41-BC95-80907D184B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CA07-4CE8-EC49-948C-FAC1C31A59CD}" type="datetimeFigureOut">
              <a:rPr lang="es-ES_tradnl" smtClean="0"/>
              <a:pPr/>
              <a:t>7/6/16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BE1-2624-1C41-BC95-80907D184B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CA07-4CE8-EC49-948C-FAC1C31A59CD}" type="datetimeFigureOut">
              <a:rPr lang="es-ES_tradnl" smtClean="0"/>
              <a:pPr/>
              <a:t>7/6/16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BE1-2624-1C41-BC95-80907D184B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CA07-4CE8-EC49-948C-FAC1C31A59CD}" type="datetimeFigureOut">
              <a:rPr lang="es-ES_tradnl" smtClean="0"/>
              <a:pPr/>
              <a:t>7/6/16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BE1-2624-1C41-BC95-80907D184B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CA07-4CE8-EC49-948C-FAC1C31A59CD}" type="datetimeFigureOut">
              <a:rPr lang="es-ES_tradnl" smtClean="0"/>
              <a:pPr/>
              <a:t>7/6/16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BE1-2624-1C41-BC95-80907D184B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CA07-4CE8-EC49-948C-FAC1C31A59CD}" type="datetimeFigureOut">
              <a:rPr lang="es-ES_tradnl" smtClean="0"/>
              <a:pPr/>
              <a:t>7/6/16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BE1-2624-1C41-BC95-80907D184B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6CA07-4CE8-EC49-948C-FAC1C31A59CD}" type="datetimeFigureOut">
              <a:rPr lang="es-ES_tradnl" smtClean="0"/>
              <a:pPr/>
              <a:t>7/6/16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ABE1-2624-1C41-BC95-80907D184B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6CA07-4CE8-EC49-948C-FAC1C31A59CD}" type="datetimeFigureOut">
              <a:rPr lang="es-ES_tradnl" smtClean="0"/>
              <a:pPr/>
              <a:t>7/6/16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CABE1-2624-1C41-BC95-80907D184B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PRACTICA #2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CAPACIDAD CALORÍFICA Y CALOR DE NEUTRALIZACIÓN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LABORATORIO DE </a:t>
            </a:r>
            <a:r>
              <a:rPr lang="en-US" smtClean="0"/>
              <a:t>QUÍMICA INDUSTRIAL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308"/>
            <a:ext cx="8229600" cy="887079"/>
          </a:xfrm>
        </p:spPr>
        <p:txBody>
          <a:bodyPr/>
          <a:lstStyle/>
          <a:p>
            <a:r>
              <a:rPr lang="en-US" dirty="0" err="1" smtClean="0"/>
              <a:t>Calorimetría</a:t>
            </a:r>
            <a:r>
              <a:rPr lang="en-US" dirty="0" smtClean="0"/>
              <a:t> a </a:t>
            </a:r>
            <a:r>
              <a:rPr lang="en-US" dirty="0" err="1" smtClean="0"/>
              <a:t>presión</a:t>
            </a:r>
            <a:r>
              <a:rPr lang="en-US" dirty="0" smtClean="0"/>
              <a:t> </a:t>
            </a:r>
            <a:r>
              <a:rPr lang="en-US" dirty="0" err="1" smtClean="0"/>
              <a:t>constante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01158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ES_tradnl" sz="2800" dirty="0" smtClean="0"/>
              <a:t>Un dispositivo más sencillo que un calorímetro a volumen constante es un calorímetro a presión constante.</a:t>
            </a:r>
          </a:p>
          <a:p>
            <a:pPr algn="just"/>
            <a:r>
              <a:rPr lang="es-ES_tradnl" sz="2800" dirty="0" smtClean="0"/>
              <a:t>Este dispositivo mide  el efecto del calor de una gran cantidad de reacciones, como neutralizaciones ácido-base y calores de dilución y disolución.</a:t>
            </a:r>
          </a:p>
          <a:p>
            <a:pPr algn="just"/>
            <a:r>
              <a:rPr lang="es-ES_tradnl" sz="2800" dirty="0" smtClean="0"/>
              <a:t>Debido a que la presión es constante, el cambio de calor para el proceso es igual al cambio de entalpía.</a:t>
            </a:r>
            <a:endParaRPr lang="es-ES_tradnl" sz="2800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3599347" y="5818345"/>
            <a:ext cx="830353" cy="40273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4104452" y="5897909"/>
            <a:ext cx="1334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Calor</a:t>
            </a:r>
            <a:r>
              <a:rPr lang="en-US" dirty="0" smtClean="0"/>
              <a:t> sensible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00" y="5350657"/>
            <a:ext cx="2451100" cy="49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El término </a:t>
            </a:r>
            <a:r>
              <a:rPr lang="es-ES_tradnl" i="1" dirty="0" smtClean="0"/>
              <a:t>calor de reacción </a:t>
            </a:r>
            <a:r>
              <a:rPr lang="es-ES_tradnl" dirty="0" smtClean="0"/>
              <a:t>puede aplicarse en forma a general para cualquier proceso químico, pero si se trata de una reacción de neutralización ácido-base, o una combustión los términos correctos son “calor o entalpía de neutralización” y “calor o entalpía de combustión”. (reacciones exotérmicas)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5617844"/>
            <a:ext cx="4800600" cy="50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98"/>
            <a:ext cx="8229600" cy="778652"/>
          </a:xfrm>
        </p:spPr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práctica</a:t>
            </a:r>
            <a:endParaRPr lang="en-U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86209"/>
            <a:ext cx="77724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60400"/>
            <a:ext cx="8686800" cy="553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reacciones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Reacción</a:t>
            </a:r>
            <a:r>
              <a:rPr lang="en-US" dirty="0" smtClean="0"/>
              <a:t> </a:t>
            </a:r>
            <a:r>
              <a:rPr lang="en-US" dirty="0" err="1" smtClean="0"/>
              <a:t>Exotérmica</a:t>
            </a:r>
            <a:endParaRPr lang="en-US" dirty="0" smtClean="0"/>
          </a:p>
          <a:p>
            <a:pPr lvl="1"/>
            <a:r>
              <a:rPr lang="en-US" dirty="0" err="1" smtClean="0"/>
              <a:t>Reacciones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libera</a:t>
            </a:r>
            <a:r>
              <a:rPr lang="en-US" dirty="0" smtClean="0"/>
              <a:t> </a:t>
            </a:r>
            <a:r>
              <a:rPr lang="en-US" dirty="0" err="1" smtClean="0"/>
              <a:t>energía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Reacción</a:t>
            </a:r>
            <a:r>
              <a:rPr lang="en-US" dirty="0" smtClean="0"/>
              <a:t> </a:t>
            </a:r>
            <a:r>
              <a:rPr lang="en-US" dirty="0" err="1" smtClean="0"/>
              <a:t>Endotérmica</a:t>
            </a:r>
            <a:endParaRPr lang="en-US" dirty="0" smtClean="0"/>
          </a:p>
          <a:p>
            <a:pPr lvl="1"/>
            <a:r>
              <a:rPr lang="en-US" dirty="0" err="1" smtClean="0"/>
              <a:t>Reacciones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absorbe</a:t>
            </a:r>
            <a:r>
              <a:rPr lang="en-US" dirty="0" smtClean="0"/>
              <a:t> </a:t>
            </a:r>
            <a:r>
              <a:rPr lang="en-US" dirty="0" err="1" smtClean="0"/>
              <a:t>energía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Calorimetría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En el </a:t>
            </a:r>
            <a:r>
              <a:rPr lang="en-US" dirty="0" err="1" smtClean="0"/>
              <a:t>laboratorio</a:t>
            </a:r>
            <a:r>
              <a:rPr lang="en-US" dirty="0" smtClean="0"/>
              <a:t>, los </a:t>
            </a:r>
            <a:r>
              <a:rPr lang="en-US" dirty="0" err="1" smtClean="0"/>
              <a:t>cambios</a:t>
            </a:r>
            <a:r>
              <a:rPr lang="en-US" dirty="0" smtClean="0"/>
              <a:t> de </a:t>
            </a:r>
            <a:r>
              <a:rPr lang="en-US" dirty="0" err="1" smtClean="0"/>
              <a:t>calor</a:t>
            </a:r>
            <a:r>
              <a:rPr lang="en-US" dirty="0" smtClean="0"/>
              <a:t> de los </a:t>
            </a:r>
            <a:r>
              <a:rPr lang="en-US" dirty="0" err="1" smtClean="0"/>
              <a:t>proceos</a:t>
            </a:r>
            <a:r>
              <a:rPr lang="en-US" dirty="0" smtClean="0"/>
              <a:t> </a:t>
            </a:r>
            <a:r>
              <a:rPr lang="en-US" dirty="0" err="1" smtClean="0"/>
              <a:t>físicos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químicos</a:t>
            </a:r>
            <a:r>
              <a:rPr lang="en-US" dirty="0" smtClean="0"/>
              <a:t> se </a:t>
            </a:r>
            <a:r>
              <a:rPr lang="en-US" dirty="0" err="1" smtClean="0"/>
              <a:t>miden</a:t>
            </a:r>
            <a:r>
              <a:rPr lang="en-US" dirty="0" smtClean="0"/>
              <a:t> con un </a:t>
            </a:r>
            <a:r>
              <a:rPr lang="en-US" dirty="0" err="1" smtClean="0"/>
              <a:t>calorímetro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291" y="2953521"/>
            <a:ext cx="3114910" cy="35842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142" y="3680061"/>
            <a:ext cx="3853340" cy="2857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Ley</a:t>
            </a:r>
            <a:r>
              <a:rPr lang="en-US" dirty="0" smtClean="0"/>
              <a:t> cero de la </a:t>
            </a:r>
            <a:r>
              <a:rPr lang="en-US" dirty="0" err="1" smtClean="0"/>
              <a:t>Termodinámica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Dos sistemas separados en equilibrio térmico con un tercer sistema están en equilibrio entre si.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Calor específico (</a:t>
            </a:r>
            <a:r>
              <a:rPr lang="es-ES_tradnl" dirty="0" err="1" smtClean="0"/>
              <a:t>c</a:t>
            </a:r>
            <a:r>
              <a:rPr lang="es-ES_tradnl" dirty="0" smtClean="0"/>
              <a:t>)</a:t>
            </a:r>
          </a:p>
          <a:p>
            <a:pPr lvl="1" algn="just"/>
            <a:r>
              <a:rPr lang="es-ES_tradnl" dirty="0" smtClean="0"/>
              <a:t>Es la cantidad de calor que se requiere para elevar 1</a:t>
            </a:r>
            <a:r>
              <a:rPr lang="es-ES_tradnl" baseline="30000" dirty="0" smtClean="0"/>
              <a:t>o</a:t>
            </a:r>
            <a:r>
              <a:rPr lang="es-ES_tradnl" dirty="0" smtClean="0"/>
              <a:t>C la temperatura de un gramo de sustancia.</a:t>
            </a:r>
          </a:p>
          <a:p>
            <a:pPr lvl="1" algn="just"/>
            <a:endParaRPr lang="es-ES_tradnl" dirty="0" smtClean="0"/>
          </a:p>
          <a:p>
            <a:pPr algn="just"/>
            <a:r>
              <a:rPr lang="es-ES_tradnl" dirty="0" smtClean="0"/>
              <a:t>Capacidad calorífica (C)</a:t>
            </a:r>
          </a:p>
          <a:p>
            <a:pPr lvl="1" algn="just"/>
            <a:r>
              <a:rPr lang="es-ES_tradnl" dirty="0" smtClean="0"/>
              <a:t>Es la cantidad de calor que se requiere para elevar 1</a:t>
            </a:r>
            <a:r>
              <a:rPr lang="es-ES_tradnl" baseline="30000" dirty="0" smtClean="0"/>
              <a:t>o</a:t>
            </a:r>
            <a:r>
              <a:rPr lang="es-ES_tradnl" dirty="0" smtClean="0"/>
              <a:t>C la temperatura de una determinada cantidad de sustancia.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de flecha 6"/>
          <p:cNvCxnSpPr/>
          <p:nvPr/>
        </p:nvCxnSpPr>
        <p:spPr>
          <a:xfrm rot="16200000" flipH="1">
            <a:off x="3322834" y="4631369"/>
            <a:ext cx="727847" cy="1295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3012903" y="5001772"/>
            <a:ext cx="1334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Propiedad</a:t>
            </a:r>
            <a:r>
              <a:rPr lang="en-US" dirty="0" smtClean="0"/>
              <a:t> </a:t>
            </a:r>
            <a:r>
              <a:rPr lang="en-US" dirty="0" err="1" smtClean="0"/>
              <a:t>extensiva</a:t>
            </a:r>
            <a:endParaRPr lang="en-US" dirty="0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4334695" y="4273925"/>
            <a:ext cx="822880" cy="72785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4781769" y="5001775"/>
            <a:ext cx="1334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Propiedad</a:t>
            </a:r>
            <a:r>
              <a:rPr lang="en-US" dirty="0" smtClean="0"/>
              <a:t> </a:t>
            </a:r>
            <a:r>
              <a:rPr lang="en-US" dirty="0" err="1" smtClean="0"/>
              <a:t>intensiva</a:t>
            </a:r>
            <a:endParaRPr lang="en-U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757986"/>
            <a:ext cx="5067300" cy="23749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310" y="3872470"/>
            <a:ext cx="2247900" cy="35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65658"/>
            <a:ext cx="8229600" cy="74115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Calor</a:t>
            </a:r>
            <a:r>
              <a:rPr lang="en-US" dirty="0" smtClean="0"/>
              <a:t> </a:t>
            </a:r>
            <a:r>
              <a:rPr lang="en-US" dirty="0" err="1" smtClean="0"/>
              <a:t>específico</a:t>
            </a:r>
            <a:r>
              <a:rPr lang="en-US" dirty="0" smtClean="0"/>
              <a:t> de </a:t>
            </a:r>
            <a:r>
              <a:rPr lang="en-US" dirty="0" err="1" smtClean="0"/>
              <a:t>algunas</a:t>
            </a:r>
            <a:r>
              <a:rPr lang="en-US" dirty="0" smtClean="0"/>
              <a:t> </a:t>
            </a:r>
            <a:r>
              <a:rPr lang="en-US" dirty="0" err="1" smtClean="0"/>
              <a:t>sustancias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940790"/>
              </p:ext>
            </p:extLst>
          </p:nvPr>
        </p:nvGraphicFramePr>
        <p:xfrm>
          <a:off x="457200" y="1093086"/>
          <a:ext cx="8229600" cy="518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91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Sustancia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Calor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específico</a:t>
                      </a:r>
                      <a:r>
                        <a:rPr lang="en-US" sz="2800" dirty="0" smtClean="0"/>
                        <a:t> (J/</a:t>
                      </a:r>
                      <a:r>
                        <a:rPr lang="en-US" sz="2800" dirty="0" err="1" smtClean="0"/>
                        <a:t>g</a:t>
                      </a:r>
                      <a:r>
                        <a:rPr lang="en-US" sz="2800" baseline="30000" dirty="0" err="1" smtClean="0"/>
                        <a:t>o</a:t>
                      </a:r>
                      <a:r>
                        <a:rPr lang="en-US" sz="2800" baseline="0" dirty="0" err="1" smtClean="0"/>
                        <a:t>C</a:t>
                      </a:r>
                      <a:r>
                        <a:rPr lang="en-US" sz="2800" baseline="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</a:tr>
              <a:tr h="4691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0.900</a:t>
                      </a:r>
                      <a:endParaRPr lang="en-US" sz="2800" dirty="0"/>
                    </a:p>
                  </a:txBody>
                  <a:tcPr/>
                </a:tc>
              </a:tr>
              <a:tr h="4691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0.129</a:t>
                      </a:r>
                      <a:endParaRPr lang="en-US" sz="2800" dirty="0"/>
                    </a:p>
                  </a:txBody>
                  <a:tcPr/>
                </a:tc>
              </a:tr>
              <a:tr h="4691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 (</a:t>
                      </a:r>
                      <a:r>
                        <a:rPr lang="en-US" sz="2800" dirty="0" err="1" smtClean="0"/>
                        <a:t>grafito</a:t>
                      </a:r>
                      <a:r>
                        <a:rPr lang="en-US" sz="280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0.720</a:t>
                      </a:r>
                      <a:endParaRPr lang="en-US" sz="2800" dirty="0"/>
                    </a:p>
                  </a:txBody>
                  <a:tcPr/>
                </a:tc>
              </a:tr>
              <a:tr h="4691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 (diamante)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0.502</a:t>
                      </a:r>
                      <a:endParaRPr lang="en-US" sz="2800" dirty="0"/>
                    </a:p>
                  </a:txBody>
                  <a:tcPr/>
                </a:tc>
              </a:tr>
              <a:tr h="4691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0.385</a:t>
                      </a:r>
                      <a:endParaRPr lang="en-US" sz="2800" dirty="0"/>
                    </a:p>
                  </a:txBody>
                  <a:tcPr/>
                </a:tc>
              </a:tr>
              <a:tr h="4691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0.444</a:t>
                      </a:r>
                      <a:endParaRPr lang="en-US" sz="2800" dirty="0"/>
                    </a:p>
                  </a:txBody>
                  <a:tcPr/>
                </a:tc>
              </a:tr>
              <a:tr h="4691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0.139</a:t>
                      </a:r>
                      <a:endParaRPr lang="en-US" sz="2800" dirty="0"/>
                    </a:p>
                  </a:txBody>
                  <a:tcPr/>
                </a:tc>
              </a:tr>
              <a:tr h="4691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4.184</a:t>
                      </a:r>
                      <a:endParaRPr lang="en-US" sz="2800" dirty="0"/>
                    </a:p>
                  </a:txBody>
                  <a:tcPr/>
                </a:tc>
              </a:tr>
              <a:tr h="46915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H</a:t>
                      </a:r>
                      <a:r>
                        <a:rPr lang="en-US" sz="2800" baseline="-25000" dirty="0" smtClean="0"/>
                        <a:t>5</a:t>
                      </a:r>
                      <a:r>
                        <a:rPr lang="en-US" sz="2800" baseline="0" dirty="0" smtClean="0"/>
                        <a:t>OH (</a:t>
                      </a:r>
                      <a:r>
                        <a:rPr lang="en-US" sz="2800" baseline="0" dirty="0" err="1" smtClean="0"/>
                        <a:t>etanol</a:t>
                      </a:r>
                      <a:r>
                        <a:rPr lang="en-US" sz="2800" baseline="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2.460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Convención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Q</a:t>
            </a:r>
            <a:endParaRPr lang="en-US" dirty="0"/>
          </a:p>
        </p:txBody>
      </p:sp>
      <p:grpSp>
        <p:nvGrpSpPr>
          <p:cNvPr id="6" name="Agrupar 5"/>
          <p:cNvGrpSpPr/>
          <p:nvPr/>
        </p:nvGrpSpPr>
        <p:grpSpPr>
          <a:xfrm>
            <a:off x="3206113" y="2540287"/>
            <a:ext cx="2741457" cy="1657382"/>
            <a:chOff x="3020250" y="2540287"/>
            <a:chExt cx="2741457" cy="1657382"/>
          </a:xfrm>
        </p:grpSpPr>
        <p:sp>
          <p:nvSpPr>
            <p:cNvPr id="4" name="Rectángulo redondeado 3"/>
            <p:cNvSpPr/>
            <p:nvPr/>
          </p:nvSpPr>
          <p:spPr>
            <a:xfrm>
              <a:off x="3020250" y="2540287"/>
              <a:ext cx="2741457" cy="1657382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uadroTexto 4"/>
            <p:cNvSpPr txBox="1"/>
            <p:nvPr/>
          </p:nvSpPr>
          <p:spPr>
            <a:xfrm>
              <a:off x="3670764" y="3065217"/>
              <a:ext cx="14094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/>
                <a:t>sistema</a:t>
              </a:r>
              <a:endParaRPr lang="en-US" sz="2800" dirty="0"/>
            </a:p>
          </p:txBody>
        </p:sp>
      </p:grpSp>
      <p:cxnSp>
        <p:nvCxnSpPr>
          <p:cNvPr id="7" name="Conector recto de flecha 6"/>
          <p:cNvCxnSpPr/>
          <p:nvPr/>
        </p:nvCxnSpPr>
        <p:spPr>
          <a:xfrm>
            <a:off x="2084966" y="3856897"/>
            <a:ext cx="1121147" cy="2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2084966" y="3796649"/>
            <a:ext cx="993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Q(+)</a:t>
            </a:r>
            <a:endParaRPr lang="en-US" sz="2800" dirty="0"/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5947569" y="2863855"/>
            <a:ext cx="1121147" cy="2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5947570" y="2803607"/>
            <a:ext cx="1121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Q(-)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</a:t>
            </a:r>
            <a:r>
              <a:rPr lang="en-US" dirty="0" err="1" smtClean="0"/>
              <a:t>energético</a:t>
            </a:r>
            <a:endParaRPr lang="en-US" dirty="0"/>
          </a:p>
        </p:txBody>
      </p:sp>
      <p:sp>
        <p:nvSpPr>
          <p:cNvPr id="8" name="Abrir llave 7"/>
          <p:cNvSpPr/>
          <p:nvPr/>
        </p:nvSpPr>
        <p:spPr>
          <a:xfrm>
            <a:off x="6706509" y="2472915"/>
            <a:ext cx="387230" cy="2096503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1507715"/>
            <a:ext cx="8636000" cy="9652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450" y="2788439"/>
            <a:ext cx="8318500" cy="4953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413" y="3802356"/>
            <a:ext cx="1524000" cy="96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4456</TotalTime>
  <Words>301</Words>
  <Application>Microsoft Macintosh PowerPoint</Application>
  <PresentationFormat>Presentación en pantalla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Calibri</vt:lpstr>
      <vt:lpstr>Arial</vt:lpstr>
      <vt:lpstr>Tema de Office</vt:lpstr>
      <vt:lpstr>LABORATORIO DE QUÍMICA INDUSTRIAL</vt:lpstr>
      <vt:lpstr>Tipos de reacciones</vt:lpstr>
      <vt:lpstr>Calorimetría</vt:lpstr>
      <vt:lpstr>Ley cero de la Termodinámica</vt:lpstr>
      <vt:lpstr>Presentación de PowerPoint</vt:lpstr>
      <vt:lpstr>Presentación de PowerPoint</vt:lpstr>
      <vt:lpstr>Calor específico de algunas sustancias</vt:lpstr>
      <vt:lpstr>Convención para Q</vt:lpstr>
      <vt:lpstr>Balance energético</vt:lpstr>
      <vt:lpstr>Calorimetría a presión constante</vt:lpstr>
      <vt:lpstr>Presentación de PowerPoint</vt:lpstr>
      <vt:lpstr>Para nuestra práctica</vt:lpstr>
      <vt:lpstr>Presentación de PowerPoint</vt:lpstr>
    </vt:vector>
  </TitlesOfParts>
  <Company>Irish Insitute/ITESM-CCM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DE QUÍMICA APLICACIÓN DE PROCESOS INDUSTRIALES II (sec 3AV11)</dc:title>
  <dc:creator>León Felipe Mota Tapia</dc:creator>
  <cp:lastModifiedBy>León Mota Tapia</cp:lastModifiedBy>
  <cp:revision>34</cp:revision>
  <dcterms:created xsi:type="dcterms:W3CDTF">2009-09-03T22:12:23Z</dcterms:created>
  <dcterms:modified xsi:type="dcterms:W3CDTF">2016-06-08T00:34:46Z</dcterms:modified>
</cp:coreProperties>
</file>