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62" r:id="rId4"/>
    <p:sldId id="258" r:id="rId5"/>
    <p:sldId id="271" r:id="rId6"/>
    <p:sldId id="259" r:id="rId7"/>
    <p:sldId id="272" r:id="rId8"/>
    <p:sldId id="273" r:id="rId9"/>
    <p:sldId id="260" r:id="rId10"/>
    <p:sldId id="261" r:id="rId11"/>
    <p:sldId id="270" r:id="rId12"/>
    <p:sldId id="264" r:id="rId13"/>
    <p:sldId id="274" r:id="rId14"/>
    <p:sldId id="276" r:id="rId15"/>
    <p:sldId id="265" r:id="rId16"/>
    <p:sldId id="263" r:id="rId17"/>
    <p:sldId id="27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7"/>
    <p:restoredTop sz="93632"/>
  </p:normalViewPr>
  <p:slideViewPr>
    <p:cSldViewPr snapToGrid="0" snapToObjects="1">
      <p:cViewPr varScale="1">
        <p:scale>
          <a:sx n="66" d="100"/>
          <a:sy n="66" d="100"/>
        </p:scale>
        <p:origin x="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7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E2013-6809-6542-A294-D1E0657CE363}" type="datetimeFigureOut">
              <a:rPr lang="es-ES" smtClean="0"/>
              <a:t>6/6/16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04B25-7CCC-3E49-B7C3-AE277F1AAA3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4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Un gas puede modificar su volumen por cambios</a:t>
            </a:r>
            <a:r>
              <a:rPr lang="es-ES_tradnl" baseline="0" dirty="0" smtClean="0"/>
              <a:t> de presi</a:t>
            </a:r>
            <a:r>
              <a:rPr lang="es-ES" baseline="0" dirty="0" err="1" smtClean="0"/>
              <a:t>ón</a:t>
            </a:r>
            <a:r>
              <a:rPr lang="es-ES" baseline="0" dirty="0" smtClean="0"/>
              <a:t> o temperatura, lo cual constituye un proceso, y para hacerlo es necesario que </a:t>
            </a:r>
            <a:r>
              <a:rPr lang="es-ES" baseline="0" smtClean="0"/>
              <a:t>intercambie energía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4B25-7CCC-3E49-B7C3-AE277F1AAA3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95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Un gas puede modificar su volumen</a:t>
            </a:r>
            <a:r>
              <a:rPr lang="es-ES_tradnl" baseline="0" dirty="0" smtClean="0"/>
              <a:t> por cambios de presi</a:t>
            </a:r>
            <a:r>
              <a:rPr lang="es-ES" baseline="0" dirty="0" err="1" smtClean="0"/>
              <a:t>ón</a:t>
            </a:r>
            <a:r>
              <a:rPr lang="es-ES" baseline="0" dirty="0" smtClean="0"/>
              <a:t> o temperatura, lo cual constituye un proceso y para hacerlo es necesario que intercambie energía, a través de sus límite ya sea en forma de calor, energía mecánica o trabajo, y/o energía eléctrica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4B25-7CCC-3E49-B7C3-AE277F1AAA3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77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Es una propiedad extensiva,</a:t>
            </a:r>
            <a:r>
              <a:rPr lang="es-ES_tradnl" baseline="0" dirty="0" smtClean="0"/>
              <a:t> depende la sustancia y la cantidad de la misma.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4B25-7CCC-3E49-B7C3-AE277F1AAA3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554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Capacidad</a:t>
            </a:r>
            <a:r>
              <a:rPr lang="es-ES" baseline="0" dirty="0" smtClean="0"/>
              <a:t> calorífica es la cantidad de calor que se requiere para elevar la temperatura de un mol de gas en una unidad Kelvin.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4B25-7CCC-3E49-B7C3-AE277F1AAA32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128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ángulo redondead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Marcador de fech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0948-8751-734D-9D5F-96A6274F6D58}" type="datetimeFigureOut">
              <a:rPr lang="es-ES_tradnl" smtClean="0"/>
              <a:pPr/>
              <a:t>6/6/16</a:t>
            </a:fld>
            <a:endParaRPr lang="en-U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Marcador de número de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2214FBC-E3B0-4EAB-95AF-6C63DF6D889D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á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á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0948-8751-734D-9D5F-96A6274F6D58}" type="datetimeFigureOut">
              <a:rPr lang="es-ES_tradnl" smtClean="0"/>
              <a:pPr/>
              <a:t>6/6/16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9309-023C-F349-A13A-F9080DC5783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0948-8751-734D-9D5F-96A6274F6D58}" type="datetimeFigureOut">
              <a:rPr lang="es-ES_tradnl" smtClean="0"/>
              <a:pPr/>
              <a:t>6/6/16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9309-023C-F349-A13A-F9080DC5783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0948-8751-734D-9D5F-96A6274F6D58}" type="datetimeFigureOut">
              <a:rPr lang="es-ES_tradnl" smtClean="0"/>
              <a:pPr/>
              <a:t>6/6/16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9309-023C-F349-A13A-F9080DC5783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ángulo redondead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0948-8751-734D-9D5F-96A6274F6D58}" type="datetimeFigureOut">
              <a:rPr lang="es-ES_tradnl" smtClean="0"/>
              <a:pPr/>
              <a:t>6/6/16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á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á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á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B49309-023C-F349-A13A-F9080DC5783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0948-8751-734D-9D5F-96A6274F6D58}" type="datetimeFigureOut">
              <a:rPr lang="es-ES_tradnl" smtClean="0"/>
              <a:pPr/>
              <a:t>6/6/16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9309-023C-F349-A13A-F9080DC5783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0948-8751-734D-9D5F-96A6274F6D58}" type="datetimeFigureOut">
              <a:rPr lang="es-ES_tradnl" smtClean="0"/>
              <a:pPr/>
              <a:t>6/6/16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9309-023C-F349-A13A-F9080DC5783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3" name="Marcador de conteni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0948-8751-734D-9D5F-96A6274F6D58}" type="datetimeFigureOut">
              <a:rPr lang="es-ES_tradnl" smtClean="0"/>
              <a:pPr/>
              <a:t>6/6/16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9309-023C-F349-A13A-F9080DC5783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0948-8751-734D-9D5F-96A6274F6D58}" type="datetimeFigureOut">
              <a:rPr lang="es-ES_tradnl" smtClean="0"/>
              <a:pPr/>
              <a:t>6/6/16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9309-023C-F349-A13A-F9080DC5783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ángulo redondead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0948-8751-734D-9D5F-96A6274F6D58}" type="datetimeFigureOut">
              <a:rPr lang="es-ES_tradnl" smtClean="0"/>
              <a:pPr/>
              <a:t>6/6/16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9309-023C-F349-A13A-F9080DC5783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0948-8751-734D-9D5F-96A6274F6D58}" type="datetimeFigureOut">
              <a:rPr lang="es-ES_tradnl" smtClean="0"/>
              <a:pPr/>
              <a:t>6/6/16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B49309-023C-F349-A13A-F9080DC5783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Rectá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á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á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_tradnl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ángulo redondead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Marcador de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870948-8751-734D-9D5F-96A6274F6D58}" type="datetimeFigureOut">
              <a:rPr lang="es-ES_tradnl" smtClean="0"/>
              <a:pPr/>
              <a:t>6/6/16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FB49309-023C-F349-A13A-F9080DC5783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INTRODUCCIÓN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9392" y="1505930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sz="5000" dirty="0" err="1" smtClean="0"/>
              <a:t>Practica</a:t>
            </a:r>
            <a:r>
              <a:rPr lang="en-US" sz="5000" dirty="0" smtClean="0"/>
              <a:t> #1: </a:t>
            </a:r>
            <a:r>
              <a:rPr lang="en-US" sz="5000" dirty="0" err="1" smtClean="0"/>
              <a:t>Relación</a:t>
            </a:r>
            <a:r>
              <a:rPr lang="en-US" sz="5000" dirty="0" smtClean="0"/>
              <a:t> De Las </a:t>
            </a:r>
            <a:r>
              <a:rPr lang="en-US" sz="5000" dirty="0" err="1" smtClean="0"/>
              <a:t>Capacidades</a:t>
            </a:r>
            <a:r>
              <a:rPr lang="en-US" sz="5000" dirty="0" smtClean="0"/>
              <a:t> </a:t>
            </a:r>
            <a:r>
              <a:rPr lang="en-US" sz="5000" dirty="0" err="1" smtClean="0"/>
              <a:t>Caloríficas</a:t>
            </a:r>
            <a:r>
              <a:rPr lang="en-US" sz="5000" dirty="0" smtClean="0"/>
              <a:t> De Un Gas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52448" y="4228648"/>
            <a:ext cx="7772400" cy="4535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TIPOS DE PROCESO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</p:nvPr>
        </p:nvGraphicFramePr>
        <p:xfrm>
          <a:off x="852448" y="1664660"/>
          <a:ext cx="77724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171"/>
                <a:gridCol w="1657265"/>
                <a:gridCol w="1486893"/>
                <a:gridCol w="29560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Proceso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Función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Valor de “</a:t>
                      </a:r>
                      <a:r>
                        <a:rPr lang="en-US" sz="2400" dirty="0" err="1" smtClean="0"/>
                        <a:t>n</a:t>
                      </a:r>
                      <a:r>
                        <a:rPr lang="en-US" sz="2400" dirty="0" smtClean="0"/>
                        <a:t>”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Aplicación</a:t>
                      </a:r>
                      <a:r>
                        <a:rPr lang="en-US" sz="2400" dirty="0" smtClean="0"/>
                        <a:t> de “</a:t>
                      </a:r>
                      <a:r>
                        <a:rPr lang="en-US" sz="2400" dirty="0" err="1" smtClean="0"/>
                        <a:t>n</a:t>
                      </a:r>
                      <a:r>
                        <a:rPr lang="en-US" sz="2400" dirty="0" smtClean="0"/>
                        <a:t>”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Isobárico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 = </a:t>
                      </a:r>
                      <a:r>
                        <a:rPr lang="en-US" sz="2400" dirty="0" err="1" smtClean="0"/>
                        <a:t>cte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PV</a:t>
                      </a:r>
                      <a:r>
                        <a:rPr lang="en-US" sz="2400" baseline="30000" dirty="0" smtClean="0"/>
                        <a:t>0</a:t>
                      </a:r>
                      <a:r>
                        <a:rPr lang="en-US" sz="2400" baseline="0" dirty="0" smtClean="0"/>
                        <a:t> ⇒ P = </a:t>
                      </a:r>
                      <a:r>
                        <a:rPr lang="en-US" sz="2400" baseline="0" dirty="0" err="1" smtClean="0"/>
                        <a:t>cte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Isotérmico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 = </a:t>
                      </a:r>
                      <a:r>
                        <a:rPr lang="en-US" sz="2400" dirty="0" err="1" smtClean="0"/>
                        <a:t>cte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PV</a:t>
                      </a:r>
                      <a:r>
                        <a:rPr lang="en-US" sz="2400" baseline="30000" dirty="0" smtClean="0"/>
                        <a:t>1</a:t>
                      </a:r>
                      <a:r>
                        <a:rPr lang="en-US" sz="2400" dirty="0" smtClean="0"/>
                        <a:t>⇒PV = </a:t>
                      </a:r>
                      <a:r>
                        <a:rPr lang="en-US" sz="2400" dirty="0" err="1" smtClean="0"/>
                        <a:t>cte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Isométrico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Isocórico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 = </a:t>
                      </a:r>
                      <a:r>
                        <a:rPr lang="en-US" sz="2400" dirty="0" err="1" smtClean="0"/>
                        <a:t>cte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PV</a:t>
                      </a:r>
                      <a:r>
                        <a:rPr lang="en-US" sz="2400" baseline="30000" dirty="0" smtClean="0"/>
                        <a:t>∞</a:t>
                      </a:r>
                      <a:r>
                        <a:rPr lang="en-US" sz="2400" dirty="0" smtClean="0"/>
                        <a:t>⇒ PV</a:t>
                      </a:r>
                      <a:r>
                        <a:rPr lang="en-US" sz="2400" baseline="30000" dirty="0" smtClean="0"/>
                        <a:t>∞</a:t>
                      </a:r>
                      <a:r>
                        <a:rPr lang="en-US" sz="2400" baseline="0" dirty="0" smtClean="0"/>
                        <a:t>=</a:t>
                      </a:r>
                      <a:r>
                        <a:rPr lang="en-US" sz="2400" baseline="0" dirty="0" err="1" smtClean="0"/>
                        <a:t>cte</a:t>
                      </a:r>
                      <a:endParaRPr lang="en-US" sz="2400" dirty="0" smtClean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Adiabático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 = 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γ</a:t>
                      </a:r>
                      <a:endParaRPr lang="en-US" sz="2400" dirty="0" smtClean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PV</a:t>
                      </a:r>
                      <a:r>
                        <a:rPr lang="en-US" sz="2400" baseline="30000" dirty="0" smtClean="0"/>
                        <a:t>γ</a:t>
                      </a:r>
                      <a:r>
                        <a:rPr lang="en-US" sz="2400" dirty="0" smtClean="0"/>
                        <a:t>⇒ PV</a:t>
                      </a:r>
                      <a:r>
                        <a:rPr lang="en-US" sz="2400" baseline="30000" dirty="0" smtClean="0"/>
                        <a:t>γ</a:t>
                      </a:r>
                      <a:r>
                        <a:rPr lang="en-US" sz="2400" baseline="0" dirty="0" smtClean="0"/>
                        <a:t>=</a:t>
                      </a:r>
                      <a:r>
                        <a:rPr lang="en-US" sz="2400" baseline="0" dirty="0" err="1" smtClean="0"/>
                        <a:t>cte</a:t>
                      </a:r>
                      <a:endParaRPr lang="en-US" sz="2400" baseline="30000" dirty="0" smtClean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977063" y="785813"/>
          <a:ext cx="13890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cuación" r:id="rId4" imgW="635000" imgH="165100" progId="Equation.3">
                  <p:embed/>
                </p:oleObj>
              </mc:Choice>
              <mc:Fallback>
                <p:oleObj name="Ecuación" r:id="rId4" imgW="6350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063" y="785813"/>
                        <a:ext cx="1389063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oces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0" y="1180596"/>
            <a:ext cx="7261470" cy="471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RELACIÓN ENTRE LAS CAPACIDADES CALORÍFICAS DE UN GAS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MÉTODO DE CLÉMENT Y DESORMES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CAPACIDAD CALOF</a:t>
            </a:r>
            <a:r>
              <a:rPr lang="es-ES" dirty="0" smtClean="0"/>
              <a:t>ÍFICA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La capacidad calor</a:t>
            </a:r>
            <a:r>
              <a:rPr lang="es-ES" smtClean="0"/>
              <a:t>ífica </a:t>
            </a:r>
            <a:r>
              <a:rPr lang="es-ES" dirty="0" smtClean="0"/>
              <a:t>o capacidad térmica de un cuerpo es el cociente entre la cantidad de energía calorífica transferida a un cuerpo o sistema en un proceso cualquiera y el cambio de temperatura que experimenta.</a:t>
            </a:r>
          </a:p>
          <a:p>
            <a:r>
              <a:rPr lang="es-ES" dirty="0" smtClean="0"/>
              <a:t>Es la energía necesaria para aumentar la temperatura de una determinada sustancia en una unidad de temperatura.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8882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35050"/>
            <a:ext cx="7677149" cy="6443970"/>
          </a:xfrm>
        </p:spPr>
      </p:pic>
    </p:spTree>
    <p:extLst>
      <p:ext uri="{BB962C8B-B14F-4D97-AF65-F5344CB8AC3E}">
        <p14:creationId xmlns:p14="http://schemas.microsoft.com/office/powerpoint/2010/main" val="108173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PROCESO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1888786" y="1627197"/>
            <a:ext cx="5266869" cy="4290607"/>
            <a:chOff x="1888786" y="1627197"/>
            <a:chExt cx="5266869" cy="4290607"/>
          </a:xfrm>
        </p:grpSpPr>
        <p:cxnSp>
          <p:nvCxnSpPr>
            <p:cNvPr id="5" name="Conector recto de flecha 4"/>
            <p:cNvCxnSpPr/>
            <p:nvPr/>
          </p:nvCxnSpPr>
          <p:spPr>
            <a:xfrm flipV="1">
              <a:off x="1889579" y="5901520"/>
              <a:ext cx="5266076" cy="1549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de flecha 6"/>
            <p:cNvCxnSpPr/>
            <p:nvPr/>
          </p:nvCxnSpPr>
          <p:spPr>
            <a:xfrm rot="5400000" flipH="1" flipV="1">
              <a:off x="-255724" y="3771707"/>
              <a:ext cx="4290607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ector recto 9"/>
          <p:cNvCxnSpPr/>
          <p:nvPr/>
        </p:nvCxnSpPr>
        <p:spPr>
          <a:xfrm>
            <a:off x="1688242" y="5219980"/>
            <a:ext cx="4352258" cy="15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1688242" y="3855311"/>
            <a:ext cx="4352258" cy="15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88242" y="2555776"/>
            <a:ext cx="1595312" cy="15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orma libre 21"/>
          <p:cNvSpPr/>
          <p:nvPr/>
        </p:nvSpPr>
        <p:spPr>
          <a:xfrm>
            <a:off x="3206111" y="2555776"/>
            <a:ext cx="2818900" cy="1285633"/>
          </a:xfrm>
          <a:custGeom>
            <a:avLst/>
            <a:gdLst>
              <a:gd name="connsiteX0" fmla="*/ 0 w 2818900"/>
              <a:gd name="connsiteY0" fmla="*/ 0 h 1285633"/>
              <a:gd name="connsiteX1" fmla="*/ 1270054 w 2818900"/>
              <a:gd name="connsiteY1" fmla="*/ 805457 h 1285633"/>
              <a:gd name="connsiteX2" fmla="*/ 2818900 w 2818900"/>
              <a:gd name="connsiteY2" fmla="*/ 1285633 h 128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8900" h="1285633">
                <a:moveTo>
                  <a:pt x="0" y="0"/>
                </a:moveTo>
                <a:cubicBezTo>
                  <a:pt x="400118" y="295592"/>
                  <a:pt x="800237" y="591185"/>
                  <a:pt x="1270054" y="805457"/>
                </a:cubicBezTo>
                <a:cubicBezTo>
                  <a:pt x="1739871" y="1019729"/>
                  <a:pt x="2818900" y="1285633"/>
                  <a:pt x="2818900" y="1285633"/>
                </a:cubicBezTo>
              </a:path>
            </a:pathLst>
          </a:cu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adroTexto 22"/>
          <p:cNvSpPr txBox="1"/>
          <p:nvPr/>
        </p:nvSpPr>
        <p:spPr>
          <a:xfrm>
            <a:off x="1053792" y="4958370"/>
            <a:ext cx="74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</a:t>
            </a:r>
            <a:r>
              <a:rPr lang="en-US" sz="2800" baseline="-25000" dirty="0" err="1" smtClean="0"/>
              <a:t>atm</a:t>
            </a:r>
            <a:endParaRPr lang="en-US" sz="28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239648" y="2295754"/>
            <a:ext cx="74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162208" y="3595289"/>
            <a:ext cx="74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3686262" y="4118509"/>
            <a:ext cx="944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Q=0</a:t>
            </a:r>
            <a:endParaRPr lang="en-US" sz="28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158655" y="2818974"/>
            <a:ext cx="11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T=</a:t>
            </a:r>
            <a:r>
              <a:rPr lang="en-US" sz="2800" dirty="0" err="1" smtClean="0"/>
              <a:t>cte</a:t>
            </a:r>
            <a:endParaRPr lang="en-US" sz="2800" dirty="0"/>
          </a:p>
        </p:txBody>
      </p:sp>
      <p:sp>
        <p:nvSpPr>
          <p:cNvPr id="21" name="Forma libre 20"/>
          <p:cNvSpPr/>
          <p:nvPr/>
        </p:nvSpPr>
        <p:spPr>
          <a:xfrm>
            <a:off x="3237088" y="2555776"/>
            <a:ext cx="2787923" cy="2664204"/>
          </a:xfrm>
          <a:custGeom>
            <a:avLst/>
            <a:gdLst>
              <a:gd name="connsiteX0" fmla="*/ 0 w 2787923"/>
              <a:gd name="connsiteY0" fmla="*/ 0 h 2664204"/>
              <a:gd name="connsiteX1" fmla="*/ 727958 w 2787923"/>
              <a:gd name="connsiteY1" fmla="*/ 1285633 h 2664204"/>
              <a:gd name="connsiteX2" fmla="*/ 2787923 w 2787923"/>
              <a:gd name="connsiteY2" fmla="*/ 2664204 h 266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923" h="2664204">
                <a:moveTo>
                  <a:pt x="0" y="0"/>
                </a:moveTo>
                <a:cubicBezTo>
                  <a:pt x="131652" y="420799"/>
                  <a:pt x="263304" y="841599"/>
                  <a:pt x="727958" y="1285633"/>
                </a:cubicBezTo>
                <a:cubicBezTo>
                  <a:pt x="1192612" y="1729667"/>
                  <a:pt x="2787923" y="2664204"/>
                  <a:pt x="2787923" y="2664204"/>
                </a:cubicBezTo>
              </a:path>
            </a:pathLst>
          </a:custGeom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adroTexto 28"/>
          <p:cNvSpPr txBox="1"/>
          <p:nvPr/>
        </p:nvSpPr>
        <p:spPr>
          <a:xfrm>
            <a:off x="7155656" y="5656195"/>
            <a:ext cx="41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Relación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γ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56543"/>
              </p:ext>
            </p:extLst>
          </p:nvPr>
        </p:nvGraphicFramePr>
        <p:xfrm>
          <a:off x="2122864" y="2627150"/>
          <a:ext cx="4857919" cy="805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Ecuación" r:id="rId4" imgW="2451100" imgH="406400" progId="Equation.3">
                  <p:embed/>
                </p:oleObj>
              </mc:Choice>
              <mc:Fallback>
                <p:oleObj name="Ecuación" r:id="rId4" imgW="24511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864" y="2627150"/>
                        <a:ext cx="4857919" cy="805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Material y/o equipo.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68650" y="2489200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65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Condiciones</a:t>
            </a:r>
            <a:r>
              <a:rPr lang="en-US" dirty="0" smtClean="0"/>
              <a:t> </a:t>
            </a:r>
            <a:r>
              <a:rPr lang="en-US" dirty="0" err="1" smtClean="0"/>
              <a:t>iniciales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33734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0681"/>
                <a:gridCol w="944796"/>
                <a:gridCol w="1967034"/>
                <a:gridCol w="2152896"/>
                <a:gridCol w="1716993"/>
              </a:tblGrid>
              <a:tr h="782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290518" y="1633680"/>
          <a:ext cx="304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8" name="Ecuación" r:id="rId3" imgW="139700" imgH="177800" progId="Equation.3">
                  <p:embed/>
                </p:oleObj>
              </mc:Choice>
              <mc:Fallback>
                <p:oleObj name="Ecuación" r:id="rId3" imgW="1397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518" y="1633680"/>
                        <a:ext cx="3048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199361" y="1618143"/>
          <a:ext cx="36036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9" name="Ecuación" r:id="rId5" imgW="165100" imgH="177800" progId="Equation.3">
                  <p:embed/>
                </p:oleObj>
              </mc:Choice>
              <mc:Fallback>
                <p:oleObj name="Ecuación" r:id="rId5" imgW="1651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361" y="1618143"/>
                        <a:ext cx="360363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925578" y="1606645"/>
          <a:ext cx="18018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0" name="Ecuación" r:id="rId7" imgW="825500" imgH="203200" progId="Equation.3">
                  <p:embed/>
                </p:oleObj>
              </mc:Choice>
              <mc:Fallback>
                <p:oleObj name="Ecuación" r:id="rId7" imgW="8255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578" y="1606645"/>
                        <a:ext cx="1801812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913745" y="1541855"/>
          <a:ext cx="1996932" cy="621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" name="Ecuación" r:id="rId9" imgW="1435100" imgH="444500" progId="Equation.3">
                  <p:embed/>
                </p:oleObj>
              </mc:Choice>
              <mc:Fallback>
                <p:oleObj name="Ecuación" r:id="rId9" imgW="1435100" imgH="4445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745" y="1541855"/>
                        <a:ext cx="1996932" cy="621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7014349" y="1682798"/>
          <a:ext cx="16414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2" name="Ecuación" r:id="rId11" imgW="952500" imgH="177800" progId="Equation.3">
                  <p:embed/>
                </p:oleObj>
              </mc:Choice>
              <mc:Fallback>
                <p:oleObj name="Ecuación" r:id="rId11" imgW="952500" imgH="177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349" y="1682798"/>
                        <a:ext cx="1641475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Condiciones</a:t>
            </a:r>
            <a:r>
              <a:rPr lang="en-US" dirty="0" smtClean="0"/>
              <a:t> finales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33734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0681"/>
                <a:gridCol w="944796"/>
                <a:gridCol w="1967034"/>
                <a:gridCol w="2152896"/>
                <a:gridCol w="1716993"/>
              </a:tblGrid>
              <a:tr h="782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290518" y="1633680"/>
          <a:ext cx="304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" name="Ecuación" r:id="rId3" imgW="139700" imgH="177800" progId="Equation.3">
                  <p:embed/>
                </p:oleObj>
              </mc:Choice>
              <mc:Fallback>
                <p:oleObj name="Ecuación" r:id="rId3" imgW="1397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518" y="1633680"/>
                        <a:ext cx="3048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199361" y="1618143"/>
          <a:ext cx="36036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2" name="Ecuación" r:id="rId5" imgW="165100" imgH="177800" progId="Equation.3">
                  <p:embed/>
                </p:oleObj>
              </mc:Choice>
              <mc:Fallback>
                <p:oleObj name="Ecuación" r:id="rId5" imgW="1651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361" y="1618143"/>
                        <a:ext cx="360363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911475" y="1606550"/>
          <a:ext cx="18303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3" name="Ecuación" r:id="rId7" imgW="838200" imgH="203200" progId="Equation.3">
                  <p:embed/>
                </p:oleObj>
              </mc:Choice>
              <mc:Fallback>
                <p:oleObj name="Ecuación" r:id="rId7" imgW="8382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1606550"/>
                        <a:ext cx="183038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903120" y="1538507"/>
          <a:ext cx="1965005" cy="605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4" name="Ecuación" r:id="rId9" imgW="1447800" imgH="444500" progId="Equation.3">
                  <p:embed/>
                </p:oleObj>
              </mc:Choice>
              <mc:Fallback>
                <p:oleObj name="Ecuación" r:id="rId9" imgW="1447800" imgH="444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120" y="1538507"/>
                        <a:ext cx="1965005" cy="6057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981825" y="1682750"/>
          <a:ext cx="170656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5" name="Ecuación" r:id="rId11" imgW="990600" imgH="177800" progId="Equation.3">
                  <p:embed/>
                </p:oleObj>
              </mc:Choice>
              <mc:Fallback>
                <p:oleObj name="Ecuación" r:id="rId11" imgW="9906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825" y="1682750"/>
                        <a:ext cx="1706563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TERMODINÁMICA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dirty="0" smtClean="0"/>
              <a:t>La </a:t>
            </a:r>
            <a:r>
              <a:rPr lang="es-ES_tradnl" b="1" dirty="0" smtClean="0"/>
              <a:t>termodinámica</a:t>
            </a:r>
            <a:r>
              <a:rPr lang="es-ES_tradnl" dirty="0" smtClean="0"/>
              <a:t> (del griego </a:t>
            </a:r>
            <a:r>
              <a:rPr lang="es-ES_tradnl" dirty="0" err="1" smtClean="0"/>
              <a:t>θερμo</a:t>
            </a:r>
            <a:r>
              <a:rPr lang="es-ES_tradnl" dirty="0" smtClean="0"/>
              <a:t>-, </a:t>
            </a:r>
            <a:r>
              <a:rPr lang="es-ES_tradnl" i="1" dirty="0" smtClean="0"/>
              <a:t>termo</a:t>
            </a:r>
            <a:r>
              <a:rPr lang="es-ES_tradnl" dirty="0" smtClean="0"/>
              <a:t>, que significa “calor” y </a:t>
            </a:r>
            <a:r>
              <a:rPr lang="es-ES_tradnl" dirty="0" err="1" smtClean="0"/>
              <a:t>δύναμις</a:t>
            </a:r>
            <a:r>
              <a:rPr lang="es-ES_tradnl" dirty="0" smtClean="0"/>
              <a:t>, </a:t>
            </a:r>
            <a:r>
              <a:rPr lang="es-ES_tradnl" i="1" dirty="0" smtClean="0"/>
              <a:t>dinámico</a:t>
            </a:r>
            <a:r>
              <a:rPr lang="es-ES_tradnl" dirty="0" smtClean="0"/>
              <a:t>, que significa “fuerza”) es una rama de la física que estudia los efectos y relaciones de los cambios de la temperatura, presión y volumen de los sistemas físicos a un nivel microscópico.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362132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86200"/>
                <a:gridCol w="3886200"/>
              </a:tblGrid>
              <a:tr h="103052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018469" y="1447800"/>
          <a:ext cx="16906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9" name="Ecuación" r:id="rId3" imgW="774700" imgH="406400" progId="Equation.3">
                  <p:embed/>
                </p:oleObj>
              </mc:Choice>
              <mc:Fallback>
                <p:oleObj name="Ecuación" r:id="rId3" imgW="7747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469" y="1447800"/>
                        <a:ext cx="1690688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018167" y="1454968"/>
          <a:ext cx="34925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0" name="Ecuación" r:id="rId5" imgW="1600200" imgH="457200" progId="Equation.3">
                  <p:embed/>
                </p:oleObj>
              </mc:Choice>
              <mc:Fallback>
                <p:oleObj name="Ecuación" r:id="rId5" imgW="16002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167" y="1454968"/>
                        <a:ext cx="34925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667746"/>
              </p:ext>
            </p:extLst>
          </p:nvPr>
        </p:nvGraphicFramePr>
        <p:xfrm>
          <a:off x="3709157" y="5700347"/>
          <a:ext cx="18018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1" name="Ecuación" r:id="rId7" imgW="825500" imgH="139700" progId="Equation.3">
                  <p:embed/>
                </p:oleObj>
              </mc:Choice>
              <mc:Fallback>
                <p:oleObj name="Ecuación" r:id="rId7" imgW="8255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157" y="5700347"/>
                        <a:ext cx="1801812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1a LEY DE LA TERMODINÁMICA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La energía no se crea ni se destruye, sólo se transforma.</a:t>
            </a:r>
            <a:endParaRPr lang="es-ES_tradnl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3781949" y="2571266"/>
          <a:ext cx="1608035" cy="316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cuación" r:id="rId3" imgW="774700" imgH="152400" progId="Equation.3">
                  <p:embed/>
                </p:oleObj>
              </mc:Choice>
              <mc:Fallback>
                <p:oleObj name="Ecuación" r:id="rId3" imgW="774700" imgH="15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949" y="2571266"/>
                        <a:ext cx="1608035" cy="3163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SISTEMA TERMODINÁMICO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1554557" y="2846117"/>
            <a:ext cx="3123053" cy="2734129"/>
            <a:chOff x="1438418" y="2565676"/>
            <a:chExt cx="3123053" cy="2734129"/>
          </a:xfrm>
        </p:grpSpPr>
        <p:sp>
          <p:nvSpPr>
            <p:cNvPr id="4" name="Rectángulo redondeado 3"/>
            <p:cNvSpPr/>
            <p:nvPr/>
          </p:nvSpPr>
          <p:spPr>
            <a:xfrm>
              <a:off x="1438418" y="2565676"/>
              <a:ext cx="3123053" cy="273412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1688247" y="3516132"/>
              <a:ext cx="2718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</a:rPr>
                <a:t>UNIVERSO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234063" y="2665702"/>
            <a:ext cx="19515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SISTEMA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SISTEMA TERMODINÁMICO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1554557" y="2846117"/>
            <a:ext cx="3123053" cy="2734129"/>
            <a:chOff x="1438418" y="2565676"/>
            <a:chExt cx="3123053" cy="2734129"/>
          </a:xfrm>
        </p:grpSpPr>
        <p:sp>
          <p:nvSpPr>
            <p:cNvPr id="4" name="Rectángulo redondeado 3"/>
            <p:cNvSpPr/>
            <p:nvPr/>
          </p:nvSpPr>
          <p:spPr>
            <a:xfrm>
              <a:off x="1438418" y="2565676"/>
              <a:ext cx="3123053" cy="273412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1688247" y="3516132"/>
              <a:ext cx="2718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</a:rPr>
                <a:t>UNIVERSO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riángulo isósceles 6"/>
          <p:cNvSpPr/>
          <p:nvPr/>
        </p:nvSpPr>
        <p:spPr>
          <a:xfrm rot="13829901">
            <a:off x="4542608" y="2325612"/>
            <a:ext cx="2391034" cy="365946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redondeado 7"/>
          <p:cNvSpPr/>
          <p:nvPr/>
        </p:nvSpPr>
        <p:spPr>
          <a:xfrm>
            <a:off x="6234063" y="2068982"/>
            <a:ext cx="1951546" cy="18205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6234063" y="2665702"/>
            <a:ext cx="19515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SISTEMA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000000"/>
                </a:solidFill>
              </a:rPr>
              <a:t>TIPOS DE SISTEMAS</a:t>
            </a:r>
            <a:endParaRPr lang="es-ES_tradnl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Sistemas aislados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3509159" y="2414202"/>
            <a:ext cx="2493642" cy="2571266"/>
            <a:chOff x="5459682" y="1447800"/>
            <a:chExt cx="2493642" cy="2571266"/>
          </a:xfrm>
        </p:grpSpPr>
        <p:sp>
          <p:nvSpPr>
            <p:cNvPr id="4" name="Bisel 3"/>
            <p:cNvSpPr/>
            <p:nvPr/>
          </p:nvSpPr>
          <p:spPr>
            <a:xfrm>
              <a:off x="5459682" y="1447800"/>
              <a:ext cx="2493642" cy="2571266"/>
            </a:xfrm>
            <a:prstGeom prst="beve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5885615" y="2137558"/>
              <a:ext cx="16727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FFFFFF"/>
                  </a:solidFill>
                </a:rPr>
                <a:t>Materia</a:t>
              </a:r>
              <a:endParaRPr lang="en-US" sz="3600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3600" dirty="0" err="1" smtClean="0">
                  <a:solidFill>
                    <a:srgbClr val="FFFFFF"/>
                  </a:solidFill>
                </a:rPr>
                <a:t>Energía</a:t>
              </a:r>
              <a:endParaRPr lang="en-US" sz="36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000000"/>
                </a:solidFill>
              </a:rPr>
              <a:t>TIPOS DE SISTEMAS</a:t>
            </a:r>
            <a:endParaRPr lang="es-ES_tradnl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Sistemas cerrados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2809373" y="2395771"/>
            <a:ext cx="3515297" cy="2566222"/>
            <a:chOff x="821472" y="3337887"/>
            <a:chExt cx="3515297" cy="2566222"/>
          </a:xfrm>
        </p:grpSpPr>
        <p:sp>
          <p:nvSpPr>
            <p:cNvPr id="7" name="Rectángulo 6"/>
            <p:cNvSpPr/>
            <p:nvPr/>
          </p:nvSpPr>
          <p:spPr>
            <a:xfrm>
              <a:off x="1579818" y="3337887"/>
              <a:ext cx="1982523" cy="20007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1595306" y="3678882"/>
              <a:ext cx="19205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FFFFFF"/>
                  </a:solidFill>
                </a:rPr>
                <a:t>Materia</a:t>
              </a:r>
              <a:endParaRPr lang="en-US" sz="3600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3600" dirty="0" err="1" smtClean="0">
                  <a:solidFill>
                    <a:srgbClr val="FFFFFF"/>
                  </a:solidFill>
                </a:rPr>
                <a:t>Energía</a:t>
              </a:r>
              <a:endParaRPr lang="en-US" sz="3600" dirty="0">
                <a:solidFill>
                  <a:srgbClr val="FFFFFF"/>
                </a:solidFill>
              </a:endParaRPr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3221600" y="4548766"/>
              <a:ext cx="1115169" cy="175548"/>
            </a:xfrm>
            <a:custGeom>
              <a:avLst/>
              <a:gdLst>
                <a:gd name="connsiteX0" fmla="*/ 0 w 1115169"/>
                <a:gd name="connsiteY0" fmla="*/ 175548 h 175548"/>
                <a:gd name="connsiteX1" fmla="*/ 170373 w 1115169"/>
                <a:gd name="connsiteY1" fmla="*/ 5163 h 175548"/>
                <a:gd name="connsiteX2" fmla="*/ 356234 w 1115169"/>
                <a:gd name="connsiteY2" fmla="*/ 144569 h 175548"/>
                <a:gd name="connsiteX3" fmla="*/ 511119 w 1115169"/>
                <a:gd name="connsiteY3" fmla="*/ 5163 h 175548"/>
                <a:gd name="connsiteX4" fmla="*/ 681492 w 1115169"/>
                <a:gd name="connsiteY4" fmla="*/ 144569 h 175548"/>
                <a:gd name="connsiteX5" fmla="*/ 820888 w 1115169"/>
                <a:gd name="connsiteY5" fmla="*/ 20652 h 175548"/>
                <a:gd name="connsiteX6" fmla="*/ 975773 w 1115169"/>
                <a:gd name="connsiteY6" fmla="*/ 129079 h 175548"/>
                <a:gd name="connsiteX7" fmla="*/ 1115169 w 1115169"/>
                <a:gd name="connsiteY7" fmla="*/ 20652 h 17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5169" h="175548">
                  <a:moveTo>
                    <a:pt x="0" y="175548"/>
                  </a:moveTo>
                  <a:cubicBezTo>
                    <a:pt x="55500" y="92937"/>
                    <a:pt x="111001" y="10326"/>
                    <a:pt x="170373" y="5163"/>
                  </a:cubicBezTo>
                  <a:cubicBezTo>
                    <a:pt x="229745" y="0"/>
                    <a:pt x="299443" y="144569"/>
                    <a:pt x="356234" y="144569"/>
                  </a:cubicBezTo>
                  <a:cubicBezTo>
                    <a:pt x="413025" y="144569"/>
                    <a:pt x="456909" y="5163"/>
                    <a:pt x="511119" y="5163"/>
                  </a:cubicBezTo>
                  <a:cubicBezTo>
                    <a:pt x="565329" y="5163"/>
                    <a:pt x="629864" y="141988"/>
                    <a:pt x="681492" y="144569"/>
                  </a:cubicBezTo>
                  <a:cubicBezTo>
                    <a:pt x="733120" y="147150"/>
                    <a:pt x="771841" y="23234"/>
                    <a:pt x="820888" y="20652"/>
                  </a:cubicBezTo>
                  <a:cubicBezTo>
                    <a:pt x="869935" y="18070"/>
                    <a:pt x="926726" y="129079"/>
                    <a:pt x="975773" y="129079"/>
                  </a:cubicBezTo>
                  <a:cubicBezTo>
                    <a:pt x="1024820" y="129079"/>
                    <a:pt x="1115169" y="20652"/>
                    <a:pt x="1115169" y="20652"/>
                  </a:cubicBezTo>
                </a:path>
              </a:pathLst>
            </a:custGeom>
            <a:ln w="38100">
              <a:solidFill>
                <a:srgbClr val="3366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orma libre 14"/>
            <p:cNvSpPr/>
            <p:nvPr/>
          </p:nvSpPr>
          <p:spPr>
            <a:xfrm rot="10800000">
              <a:off x="821472" y="4613392"/>
              <a:ext cx="1115169" cy="175548"/>
            </a:xfrm>
            <a:custGeom>
              <a:avLst/>
              <a:gdLst>
                <a:gd name="connsiteX0" fmla="*/ 0 w 1115169"/>
                <a:gd name="connsiteY0" fmla="*/ 175548 h 175548"/>
                <a:gd name="connsiteX1" fmla="*/ 170373 w 1115169"/>
                <a:gd name="connsiteY1" fmla="*/ 5163 h 175548"/>
                <a:gd name="connsiteX2" fmla="*/ 356234 w 1115169"/>
                <a:gd name="connsiteY2" fmla="*/ 144569 h 175548"/>
                <a:gd name="connsiteX3" fmla="*/ 511119 w 1115169"/>
                <a:gd name="connsiteY3" fmla="*/ 5163 h 175548"/>
                <a:gd name="connsiteX4" fmla="*/ 681492 w 1115169"/>
                <a:gd name="connsiteY4" fmla="*/ 144569 h 175548"/>
                <a:gd name="connsiteX5" fmla="*/ 820888 w 1115169"/>
                <a:gd name="connsiteY5" fmla="*/ 20652 h 175548"/>
                <a:gd name="connsiteX6" fmla="*/ 975773 w 1115169"/>
                <a:gd name="connsiteY6" fmla="*/ 129079 h 175548"/>
                <a:gd name="connsiteX7" fmla="*/ 1115169 w 1115169"/>
                <a:gd name="connsiteY7" fmla="*/ 20652 h 17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5169" h="175548">
                  <a:moveTo>
                    <a:pt x="0" y="175548"/>
                  </a:moveTo>
                  <a:cubicBezTo>
                    <a:pt x="55500" y="92937"/>
                    <a:pt x="111001" y="10326"/>
                    <a:pt x="170373" y="5163"/>
                  </a:cubicBezTo>
                  <a:cubicBezTo>
                    <a:pt x="229745" y="0"/>
                    <a:pt x="299443" y="144569"/>
                    <a:pt x="356234" y="144569"/>
                  </a:cubicBezTo>
                  <a:cubicBezTo>
                    <a:pt x="413025" y="144569"/>
                    <a:pt x="456909" y="5163"/>
                    <a:pt x="511119" y="5163"/>
                  </a:cubicBezTo>
                  <a:cubicBezTo>
                    <a:pt x="565329" y="5163"/>
                    <a:pt x="629864" y="141988"/>
                    <a:pt x="681492" y="144569"/>
                  </a:cubicBezTo>
                  <a:cubicBezTo>
                    <a:pt x="733120" y="147150"/>
                    <a:pt x="771841" y="23234"/>
                    <a:pt x="820888" y="20652"/>
                  </a:cubicBezTo>
                  <a:cubicBezTo>
                    <a:pt x="869935" y="18070"/>
                    <a:pt x="926726" y="129079"/>
                    <a:pt x="975773" y="129079"/>
                  </a:cubicBezTo>
                  <a:cubicBezTo>
                    <a:pt x="1024820" y="129079"/>
                    <a:pt x="1115169" y="20652"/>
                    <a:pt x="1115169" y="20652"/>
                  </a:cubicBezTo>
                </a:path>
              </a:pathLst>
            </a:custGeom>
            <a:ln w="50800">
              <a:solidFill>
                <a:srgbClr val="3366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orma libre 15"/>
            <p:cNvSpPr/>
            <p:nvPr/>
          </p:nvSpPr>
          <p:spPr>
            <a:xfrm rot="5400000">
              <a:off x="2039321" y="5258751"/>
              <a:ext cx="1115169" cy="175548"/>
            </a:xfrm>
            <a:custGeom>
              <a:avLst/>
              <a:gdLst>
                <a:gd name="connsiteX0" fmla="*/ 0 w 1115169"/>
                <a:gd name="connsiteY0" fmla="*/ 175548 h 175548"/>
                <a:gd name="connsiteX1" fmla="*/ 170373 w 1115169"/>
                <a:gd name="connsiteY1" fmla="*/ 5163 h 175548"/>
                <a:gd name="connsiteX2" fmla="*/ 356234 w 1115169"/>
                <a:gd name="connsiteY2" fmla="*/ 144569 h 175548"/>
                <a:gd name="connsiteX3" fmla="*/ 511119 w 1115169"/>
                <a:gd name="connsiteY3" fmla="*/ 5163 h 175548"/>
                <a:gd name="connsiteX4" fmla="*/ 681492 w 1115169"/>
                <a:gd name="connsiteY4" fmla="*/ 144569 h 175548"/>
                <a:gd name="connsiteX5" fmla="*/ 820888 w 1115169"/>
                <a:gd name="connsiteY5" fmla="*/ 20652 h 175548"/>
                <a:gd name="connsiteX6" fmla="*/ 975773 w 1115169"/>
                <a:gd name="connsiteY6" fmla="*/ 129079 h 175548"/>
                <a:gd name="connsiteX7" fmla="*/ 1115169 w 1115169"/>
                <a:gd name="connsiteY7" fmla="*/ 20652 h 17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5169" h="175548">
                  <a:moveTo>
                    <a:pt x="0" y="175548"/>
                  </a:moveTo>
                  <a:cubicBezTo>
                    <a:pt x="55500" y="92937"/>
                    <a:pt x="111001" y="10326"/>
                    <a:pt x="170373" y="5163"/>
                  </a:cubicBezTo>
                  <a:cubicBezTo>
                    <a:pt x="229745" y="0"/>
                    <a:pt x="299443" y="144569"/>
                    <a:pt x="356234" y="144569"/>
                  </a:cubicBezTo>
                  <a:cubicBezTo>
                    <a:pt x="413025" y="144569"/>
                    <a:pt x="456909" y="5163"/>
                    <a:pt x="511119" y="5163"/>
                  </a:cubicBezTo>
                  <a:cubicBezTo>
                    <a:pt x="565329" y="5163"/>
                    <a:pt x="629864" y="141988"/>
                    <a:pt x="681492" y="144569"/>
                  </a:cubicBezTo>
                  <a:cubicBezTo>
                    <a:pt x="733120" y="147150"/>
                    <a:pt x="771841" y="23234"/>
                    <a:pt x="820888" y="20652"/>
                  </a:cubicBezTo>
                  <a:cubicBezTo>
                    <a:pt x="869935" y="18070"/>
                    <a:pt x="926726" y="129079"/>
                    <a:pt x="975773" y="129079"/>
                  </a:cubicBezTo>
                  <a:cubicBezTo>
                    <a:pt x="1024820" y="129079"/>
                    <a:pt x="1115169" y="20652"/>
                    <a:pt x="1115169" y="20652"/>
                  </a:cubicBezTo>
                </a:path>
              </a:pathLst>
            </a:custGeom>
            <a:ln w="38100">
              <a:solidFill>
                <a:srgbClr val="3366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21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000000"/>
                </a:solidFill>
              </a:rPr>
              <a:t>TIPOS DE SISTEMAS</a:t>
            </a:r>
            <a:endParaRPr lang="es-ES_tradnl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Sistemas abiertos</a:t>
            </a:r>
            <a:endParaRPr lang="es-ES_tradnl" dirty="0"/>
          </a:p>
        </p:txBody>
      </p:sp>
      <p:grpSp>
        <p:nvGrpSpPr>
          <p:cNvPr id="28" name="Agrupar 27"/>
          <p:cNvGrpSpPr/>
          <p:nvPr/>
        </p:nvGrpSpPr>
        <p:grpSpPr>
          <a:xfrm>
            <a:off x="2590525" y="2429407"/>
            <a:ext cx="3528305" cy="3092530"/>
            <a:chOff x="4892458" y="3529202"/>
            <a:chExt cx="3528305" cy="3092530"/>
          </a:xfrm>
        </p:grpSpPr>
        <p:sp>
          <p:nvSpPr>
            <p:cNvPr id="20" name="Rectángulo 19"/>
            <p:cNvSpPr/>
            <p:nvPr/>
          </p:nvSpPr>
          <p:spPr>
            <a:xfrm>
              <a:off x="5650804" y="4055510"/>
              <a:ext cx="1982523" cy="20007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5666292" y="4396505"/>
              <a:ext cx="19205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FFFFFF"/>
                  </a:solidFill>
                </a:rPr>
                <a:t>Materia</a:t>
              </a:r>
              <a:endParaRPr lang="en-US" sz="3600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3600" dirty="0" err="1" smtClean="0">
                  <a:solidFill>
                    <a:srgbClr val="FFFFFF"/>
                  </a:solidFill>
                </a:rPr>
                <a:t>Energía</a:t>
              </a:r>
              <a:endParaRPr lang="en-US" sz="3600" dirty="0">
                <a:solidFill>
                  <a:srgbClr val="FFFFFF"/>
                </a:solidFill>
              </a:endParaRPr>
            </a:p>
          </p:txBody>
        </p:sp>
        <p:sp>
          <p:nvSpPr>
            <p:cNvPr id="22" name="Forma libre 21"/>
            <p:cNvSpPr/>
            <p:nvPr/>
          </p:nvSpPr>
          <p:spPr>
            <a:xfrm>
              <a:off x="7292586" y="5266389"/>
              <a:ext cx="1115169" cy="175548"/>
            </a:xfrm>
            <a:custGeom>
              <a:avLst/>
              <a:gdLst>
                <a:gd name="connsiteX0" fmla="*/ 0 w 1115169"/>
                <a:gd name="connsiteY0" fmla="*/ 175548 h 175548"/>
                <a:gd name="connsiteX1" fmla="*/ 170373 w 1115169"/>
                <a:gd name="connsiteY1" fmla="*/ 5163 h 175548"/>
                <a:gd name="connsiteX2" fmla="*/ 356234 w 1115169"/>
                <a:gd name="connsiteY2" fmla="*/ 144569 h 175548"/>
                <a:gd name="connsiteX3" fmla="*/ 511119 w 1115169"/>
                <a:gd name="connsiteY3" fmla="*/ 5163 h 175548"/>
                <a:gd name="connsiteX4" fmla="*/ 681492 w 1115169"/>
                <a:gd name="connsiteY4" fmla="*/ 144569 h 175548"/>
                <a:gd name="connsiteX5" fmla="*/ 820888 w 1115169"/>
                <a:gd name="connsiteY5" fmla="*/ 20652 h 175548"/>
                <a:gd name="connsiteX6" fmla="*/ 975773 w 1115169"/>
                <a:gd name="connsiteY6" fmla="*/ 129079 h 175548"/>
                <a:gd name="connsiteX7" fmla="*/ 1115169 w 1115169"/>
                <a:gd name="connsiteY7" fmla="*/ 20652 h 17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5169" h="175548">
                  <a:moveTo>
                    <a:pt x="0" y="175548"/>
                  </a:moveTo>
                  <a:cubicBezTo>
                    <a:pt x="55500" y="92937"/>
                    <a:pt x="111001" y="10326"/>
                    <a:pt x="170373" y="5163"/>
                  </a:cubicBezTo>
                  <a:cubicBezTo>
                    <a:pt x="229745" y="0"/>
                    <a:pt x="299443" y="144569"/>
                    <a:pt x="356234" y="144569"/>
                  </a:cubicBezTo>
                  <a:cubicBezTo>
                    <a:pt x="413025" y="144569"/>
                    <a:pt x="456909" y="5163"/>
                    <a:pt x="511119" y="5163"/>
                  </a:cubicBezTo>
                  <a:cubicBezTo>
                    <a:pt x="565329" y="5163"/>
                    <a:pt x="629864" y="141988"/>
                    <a:pt x="681492" y="144569"/>
                  </a:cubicBezTo>
                  <a:cubicBezTo>
                    <a:pt x="733120" y="147150"/>
                    <a:pt x="771841" y="23234"/>
                    <a:pt x="820888" y="20652"/>
                  </a:cubicBezTo>
                  <a:cubicBezTo>
                    <a:pt x="869935" y="18070"/>
                    <a:pt x="926726" y="129079"/>
                    <a:pt x="975773" y="129079"/>
                  </a:cubicBezTo>
                  <a:cubicBezTo>
                    <a:pt x="1024820" y="129079"/>
                    <a:pt x="1115169" y="20652"/>
                    <a:pt x="1115169" y="20652"/>
                  </a:cubicBezTo>
                </a:path>
              </a:pathLst>
            </a:custGeom>
            <a:ln w="38100">
              <a:solidFill>
                <a:srgbClr val="3366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orma libre 22"/>
            <p:cNvSpPr/>
            <p:nvPr/>
          </p:nvSpPr>
          <p:spPr>
            <a:xfrm rot="10800000">
              <a:off x="4892458" y="5331015"/>
              <a:ext cx="1115169" cy="175548"/>
            </a:xfrm>
            <a:custGeom>
              <a:avLst/>
              <a:gdLst>
                <a:gd name="connsiteX0" fmla="*/ 0 w 1115169"/>
                <a:gd name="connsiteY0" fmla="*/ 175548 h 175548"/>
                <a:gd name="connsiteX1" fmla="*/ 170373 w 1115169"/>
                <a:gd name="connsiteY1" fmla="*/ 5163 h 175548"/>
                <a:gd name="connsiteX2" fmla="*/ 356234 w 1115169"/>
                <a:gd name="connsiteY2" fmla="*/ 144569 h 175548"/>
                <a:gd name="connsiteX3" fmla="*/ 511119 w 1115169"/>
                <a:gd name="connsiteY3" fmla="*/ 5163 h 175548"/>
                <a:gd name="connsiteX4" fmla="*/ 681492 w 1115169"/>
                <a:gd name="connsiteY4" fmla="*/ 144569 h 175548"/>
                <a:gd name="connsiteX5" fmla="*/ 820888 w 1115169"/>
                <a:gd name="connsiteY5" fmla="*/ 20652 h 175548"/>
                <a:gd name="connsiteX6" fmla="*/ 975773 w 1115169"/>
                <a:gd name="connsiteY6" fmla="*/ 129079 h 175548"/>
                <a:gd name="connsiteX7" fmla="*/ 1115169 w 1115169"/>
                <a:gd name="connsiteY7" fmla="*/ 20652 h 17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5169" h="175548">
                  <a:moveTo>
                    <a:pt x="0" y="175548"/>
                  </a:moveTo>
                  <a:cubicBezTo>
                    <a:pt x="55500" y="92937"/>
                    <a:pt x="111001" y="10326"/>
                    <a:pt x="170373" y="5163"/>
                  </a:cubicBezTo>
                  <a:cubicBezTo>
                    <a:pt x="229745" y="0"/>
                    <a:pt x="299443" y="144569"/>
                    <a:pt x="356234" y="144569"/>
                  </a:cubicBezTo>
                  <a:cubicBezTo>
                    <a:pt x="413025" y="144569"/>
                    <a:pt x="456909" y="5163"/>
                    <a:pt x="511119" y="5163"/>
                  </a:cubicBezTo>
                  <a:cubicBezTo>
                    <a:pt x="565329" y="5163"/>
                    <a:pt x="629864" y="141988"/>
                    <a:pt x="681492" y="144569"/>
                  </a:cubicBezTo>
                  <a:cubicBezTo>
                    <a:pt x="733120" y="147150"/>
                    <a:pt x="771841" y="23234"/>
                    <a:pt x="820888" y="20652"/>
                  </a:cubicBezTo>
                  <a:cubicBezTo>
                    <a:pt x="869935" y="18070"/>
                    <a:pt x="926726" y="129079"/>
                    <a:pt x="975773" y="129079"/>
                  </a:cubicBezTo>
                  <a:cubicBezTo>
                    <a:pt x="1024820" y="129079"/>
                    <a:pt x="1115169" y="20652"/>
                    <a:pt x="1115169" y="20652"/>
                  </a:cubicBezTo>
                </a:path>
              </a:pathLst>
            </a:custGeom>
            <a:ln w="38100">
              <a:solidFill>
                <a:srgbClr val="3366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orma libre 23"/>
            <p:cNvSpPr/>
            <p:nvPr/>
          </p:nvSpPr>
          <p:spPr>
            <a:xfrm rot="5400000">
              <a:off x="6110307" y="5976374"/>
              <a:ext cx="1115169" cy="175548"/>
            </a:xfrm>
            <a:custGeom>
              <a:avLst/>
              <a:gdLst>
                <a:gd name="connsiteX0" fmla="*/ 0 w 1115169"/>
                <a:gd name="connsiteY0" fmla="*/ 175548 h 175548"/>
                <a:gd name="connsiteX1" fmla="*/ 170373 w 1115169"/>
                <a:gd name="connsiteY1" fmla="*/ 5163 h 175548"/>
                <a:gd name="connsiteX2" fmla="*/ 356234 w 1115169"/>
                <a:gd name="connsiteY2" fmla="*/ 144569 h 175548"/>
                <a:gd name="connsiteX3" fmla="*/ 511119 w 1115169"/>
                <a:gd name="connsiteY3" fmla="*/ 5163 h 175548"/>
                <a:gd name="connsiteX4" fmla="*/ 681492 w 1115169"/>
                <a:gd name="connsiteY4" fmla="*/ 144569 h 175548"/>
                <a:gd name="connsiteX5" fmla="*/ 820888 w 1115169"/>
                <a:gd name="connsiteY5" fmla="*/ 20652 h 175548"/>
                <a:gd name="connsiteX6" fmla="*/ 975773 w 1115169"/>
                <a:gd name="connsiteY6" fmla="*/ 129079 h 175548"/>
                <a:gd name="connsiteX7" fmla="*/ 1115169 w 1115169"/>
                <a:gd name="connsiteY7" fmla="*/ 20652 h 17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5169" h="175548">
                  <a:moveTo>
                    <a:pt x="0" y="175548"/>
                  </a:moveTo>
                  <a:cubicBezTo>
                    <a:pt x="55500" y="92937"/>
                    <a:pt x="111001" y="10326"/>
                    <a:pt x="170373" y="5163"/>
                  </a:cubicBezTo>
                  <a:cubicBezTo>
                    <a:pt x="229745" y="0"/>
                    <a:pt x="299443" y="144569"/>
                    <a:pt x="356234" y="144569"/>
                  </a:cubicBezTo>
                  <a:cubicBezTo>
                    <a:pt x="413025" y="144569"/>
                    <a:pt x="456909" y="5163"/>
                    <a:pt x="511119" y="5163"/>
                  </a:cubicBezTo>
                  <a:cubicBezTo>
                    <a:pt x="565329" y="5163"/>
                    <a:pt x="629864" y="141988"/>
                    <a:pt x="681492" y="144569"/>
                  </a:cubicBezTo>
                  <a:cubicBezTo>
                    <a:pt x="733120" y="147150"/>
                    <a:pt x="771841" y="23234"/>
                    <a:pt x="820888" y="20652"/>
                  </a:cubicBezTo>
                  <a:cubicBezTo>
                    <a:pt x="869935" y="18070"/>
                    <a:pt x="926726" y="129079"/>
                    <a:pt x="975773" y="129079"/>
                  </a:cubicBezTo>
                  <a:cubicBezTo>
                    <a:pt x="1024820" y="129079"/>
                    <a:pt x="1115169" y="20652"/>
                    <a:pt x="1115169" y="20652"/>
                  </a:cubicBezTo>
                </a:path>
              </a:pathLst>
            </a:custGeom>
            <a:ln w="38100">
              <a:solidFill>
                <a:srgbClr val="3366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orma libre 24"/>
            <p:cNvSpPr/>
            <p:nvPr/>
          </p:nvSpPr>
          <p:spPr>
            <a:xfrm>
              <a:off x="7305594" y="4690759"/>
              <a:ext cx="1115169" cy="175548"/>
            </a:xfrm>
            <a:custGeom>
              <a:avLst/>
              <a:gdLst>
                <a:gd name="connsiteX0" fmla="*/ 0 w 1115169"/>
                <a:gd name="connsiteY0" fmla="*/ 175548 h 175548"/>
                <a:gd name="connsiteX1" fmla="*/ 170373 w 1115169"/>
                <a:gd name="connsiteY1" fmla="*/ 5163 h 175548"/>
                <a:gd name="connsiteX2" fmla="*/ 356234 w 1115169"/>
                <a:gd name="connsiteY2" fmla="*/ 144569 h 175548"/>
                <a:gd name="connsiteX3" fmla="*/ 511119 w 1115169"/>
                <a:gd name="connsiteY3" fmla="*/ 5163 h 175548"/>
                <a:gd name="connsiteX4" fmla="*/ 681492 w 1115169"/>
                <a:gd name="connsiteY4" fmla="*/ 144569 h 175548"/>
                <a:gd name="connsiteX5" fmla="*/ 820888 w 1115169"/>
                <a:gd name="connsiteY5" fmla="*/ 20652 h 175548"/>
                <a:gd name="connsiteX6" fmla="*/ 975773 w 1115169"/>
                <a:gd name="connsiteY6" fmla="*/ 129079 h 175548"/>
                <a:gd name="connsiteX7" fmla="*/ 1115169 w 1115169"/>
                <a:gd name="connsiteY7" fmla="*/ 20652 h 17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5169" h="175548">
                  <a:moveTo>
                    <a:pt x="0" y="175548"/>
                  </a:moveTo>
                  <a:cubicBezTo>
                    <a:pt x="55500" y="92937"/>
                    <a:pt x="111001" y="10326"/>
                    <a:pt x="170373" y="5163"/>
                  </a:cubicBezTo>
                  <a:cubicBezTo>
                    <a:pt x="229745" y="0"/>
                    <a:pt x="299443" y="144569"/>
                    <a:pt x="356234" y="144569"/>
                  </a:cubicBezTo>
                  <a:cubicBezTo>
                    <a:pt x="413025" y="144569"/>
                    <a:pt x="456909" y="5163"/>
                    <a:pt x="511119" y="5163"/>
                  </a:cubicBezTo>
                  <a:cubicBezTo>
                    <a:pt x="565329" y="5163"/>
                    <a:pt x="629864" y="141988"/>
                    <a:pt x="681492" y="144569"/>
                  </a:cubicBezTo>
                  <a:cubicBezTo>
                    <a:pt x="733120" y="147150"/>
                    <a:pt x="771841" y="23234"/>
                    <a:pt x="820888" y="20652"/>
                  </a:cubicBezTo>
                  <a:cubicBezTo>
                    <a:pt x="869935" y="18070"/>
                    <a:pt x="926726" y="129079"/>
                    <a:pt x="975773" y="129079"/>
                  </a:cubicBezTo>
                  <a:cubicBezTo>
                    <a:pt x="1024820" y="129079"/>
                    <a:pt x="1115169" y="20652"/>
                    <a:pt x="1115169" y="20652"/>
                  </a:cubicBezTo>
                </a:path>
              </a:pathLst>
            </a:custGeom>
            <a:ln w="38100">
              <a:solidFill>
                <a:srgbClr val="008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orma libre 25"/>
            <p:cNvSpPr/>
            <p:nvPr/>
          </p:nvSpPr>
          <p:spPr>
            <a:xfrm rot="10800000">
              <a:off x="4902097" y="4724314"/>
              <a:ext cx="1115169" cy="175548"/>
            </a:xfrm>
            <a:custGeom>
              <a:avLst/>
              <a:gdLst>
                <a:gd name="connsiteX0" fmla="*/ 0 w 1115169"/>
                <a:gd name="connsiteY0" fmla="*/ 175548 h 175548"/>
                <a:gd name="connsiteX1" fmla="*/ 170373 w 1115169"/>
                <a:gd name="connsiteY1" fmla="*/ 5163 h 175548"/>
                <a:gd name="connsiteX2" fmla="*/ 356234 w 1115169"/>
                <a:gd name="connsiteY2" fmla="*/ 144569 h 175548"/>
                <a:gd name="connsiteX3" fmla="*/ 511119 w 1115169"/>
                <a:gd name="connsiteY3" fmla="*/ 5163 h 175548"/>
                <a:gd name="connsiteX4" fmla="*/ 681492 w 1115169"/>
                <a:gd name="connsiteY4" fmla="*/ 144569 h 175548"/>
                <a:gd name="connsiteX5" fmla="*/ 820888 w 1115169"/>
                <a:gd name="connsiteY5" fmla="*/ 20652 h 175548"/>
                <a:gd name="connsiteX6" fmla="*/ 975773 w 1115169"/>
                <a:gd name="connsiteY6" fmla="*/ 129079 h 175548"/>
                <a:gd name="connsiteX7" fmla="*/ 1115169 w 1115169"/>
                <a:gd name="connsiteY7" fmla="*/ 20652 h 17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5169" h="175548">
                  <a:moveTo>
                    <a:pt x="0" y="175548"/>
                  </a:moveTo>
                  <a:cubicBezTo>
                    <a:pt x="55500" y="92937"/>
                    <a:pt x="111001" y="10326"/>
                    <a:pt x="170373" y="5163"/>
                  </a:cubicBezTo>
                  <a:cubicBezTo>
                    <a:pt x="229745" y="0"/>
                    <a:pt x="299443" y="144569"/>
                    <a:pt x="356234" y="144569"/>
                  </a:cubicBezTo>
                  <a:cubicBezTo>
                    <a:pt x="413025" y="144569"/>
                    <a:pt x="456909" y="5163"/>
                    <a:pt x="511119" y="5163"/>
                  </a:cubicBezTo>
                  <a:cubicBezTo>
                    <a:pt x="565329" y="5163"/>
                    <a:pt x="629864" y="141988"/>
                    <a:pt x="681492" y="144569"/>
                  </a:cubicBezTo>
                  <a:cubicBezTo>
                    <a:pt x="733120" y="147150"/>
                    <a:pt x="771841" y="23234"/>
                    <a:pt x="820888" y="20652"/>
                  </a:cubicBezTo>
                  <a:cubicBezTo>
                    <a:pt x="869935" y="18070"/>
                    <a:pt x="926726" y="129079"/>
                    <a:pt x="975773" y="129079"/>
                  </a:cubicBezTo>
                  <a:cubicBezTo>
                    <a:pt x="1024820" y="129079"/>
                    <a:pt x="1115169" y="20652"/>
                    <a:pt x="1115169" y="20652"/>
                  </a:cubicBezTo>
                </a:path>
              </a:pathLst>
            </a:custGeom>
            <a:ln w="38100">
              <a:solidFill>
                <a:srgbClr val="008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orma libre 26"/>
            <p:cNvSpPr/>
            <p:nvPr/>
          </p:nvSpPr>
          <p:spPr>
            <a:xfrm rot="16200000">
              <a:off x="6022533" y="3999013"/>
              <a:ext cx="1115169" cy="175548"/>
            </a:xfrm>
            <a:custGeom>
              <a:avLst/>
              <a:gdLst>
                <a:gd name="connsiteX0" fmla="*/ 0 w 1115169"/>
                <a:gd name="connsiteY0" fmla="*/ 175548 h 175548"/>
                <a:gd name="connsiteX1" fmla="*/ 170373 w 1115169"/>
                <a:gd name="connsiteY1" fmla="*/ 5163 h 175548"/>
                <a:gd name="connsiteX2" fmla="*/ 356234 w 1115169"/>
                <a:gd name="connsiteY2" fmla="*/ 144569 h 175548"/>
                <a:gd name="connsiteX3" fmla="*/ 511119 w 1115169"/>
                <a:gd name="connsiteY3" fmla="*/ 5163 h 175548"/>
                <a:gd name="connsiteX4" fmla="*/ 681492 w 1115169"/>
                <a:gd name="connsiteY4" fmla="*/ 144569 h 175548"/>
                <a:gd name="connsiteX5" fmla="*/ 820888 w 1115169"/>
                <a:gd name="connsiteY5" fmla="*/ 20652 h 175548"/>
                <a:gd name="connsiteX6" fmla="*/ 975773 w 1115169"/>
                <a:gd name="connsiteY6" fmla="*/ 129079 h 175548"/>
                <a:gd name="connsiteX7" fmla="*/ 1115169 w 1115169"/>
                <a:gd name="connsiteY7" fmla="*/ 20652 h 17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5169" h="175548">
                  <a:moveTo>
                    <a:pt x="0" y="175548"/>
                  </a:moveTo>
                  <a:cubicBezTo>
                    <a:pt x="55500" y="92937"/>
                    <a:pt x="111001" y="10326"/>
                    <a:pt x="170373" y="5163"/>
                  </a:cubicBezTo>
                  <a:cubicBezTo>
                    <a:pt x="229745" y="0"/>
                    <a:pt x="299443" y="144569"/>
                    <a:pt x="356234" y="144569"/>
                  </a:cubicBezTo>
                  <a:cubicBezTo>
                    <a:pt x="413025" y="144569"/>
                    <a:pt x="456909" y="5163"/>
                    <a:pt x="511119" y="5163"/>
                  </a:cubicBezTo>
                  <a:cubicBezTo>
                    <a:pt x="565329" y="5163"/>
                    <a:pt x="629864" y="141988"/>
                    <a:pt x="681492" y="144569"/>
                  </a:cubicBezTo>
                  <a:cubicBezTo>
                    <a:pt x="733120" y="147150"/>
                    <a:pt x="771841" y="23234"/>
                    <a:pt x="820888" y="20652"/>
                  </a:cubicBezTo>
                  <a:cubicBezTo>
                    <a:pt x="869935" y="18070"/>
                    <a:pt x="926726" y="129079"/>
                    <a:pt x="975773" y="129079"/>
                  </a:cubicBezTo>
                  <a:cubicBezTo>
                    <a:pt x="1024820" y="129079"/>
                    <a:pt x="1115169" y="20652"/>
                    <a:pt x="1115169" y="20652"/>
                  </a:cubicBezTo>
                </a:path>
              </a:pathLst>
            </a:custGeom>
            <a:ln w="38100">
              <a:solidFill>
                <a:srgbClr val="008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21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PROCESO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En física, se denomina </a:t>
            </a:r>
            <a:r>
              <a:rPr lang="es-ES_tradnl" b="1" dirty="0" smtClean="0"/>
              <a:t>proceso termodinámico</a:t>
            </a:r>
            <a:r>
              <a:rPr lang="es-ES_tradnl" dirty="0" smtClean="0"/>
              <a:t> a la evolución de determinadas magnitudes (o propiedades) propiamente termodinámicas relativas a un determinado sistema físico.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751</TotalTime>
  <Words>407</Words>
  <Application>Microsoft Macintosh PowerPoint</Application>
  <PresentationFormat>Presentación en pantalla (4:3)</PresentationFormat>
  <Paragraphs>71</Paragraphs>
  <Slides>20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Calibri</vt:lpstr>
      <vt:lpstr>Franklin Gothic Book</vt:lpstr>
      <vt:lpstr>Perpetua</vt:lpstr>
      <vt:lpstr>Wingdings 2</vt:lpstr>
      <vt:lpstr>Equidad</vt:lpstr>
      <vt:lpstr>Ecuación</vt:lpstr>
      <vt:lpstr>Practica #1: Relación De Las Capacidades Caloríficas De Un Gas</vt:lpstr>
      <vt:lpstr>TERMODINÁMICA</vt:lpstr>
      <vt:lpstr>1a LEY DE LA TERMODINÁMICA</vt:lpstr>
      <vt:lpstr>SISTEMA TERMODINÁMICO</vt:lpstr>
      <vt:lpstr>SISTEMA TERMODINÁMICO</vt:lpstr>
      <vt:lpstr>TIPOS DE SISTEMAS</vt:lpstr>
      <vt:lpstr>TIPOS DE SISTEMAS</vt:lpstr>
      <vt:lpstr>TIPOS DE SISTEMAS</vt:lpstr>
      <vt:lpstr>PROCESO</vt:lpstr>
      <vt:lpstr>TIPOS DE PROCESO</vt:lpstr>
      <vt:lpstr>Presentación de PowerPoint</vt:lpstr>
      <vt:lpstr>MÉTODO DE CLÉMENT Y DESORMES</vt:lpstr>
      <vt:lpstr>CAPACIDAD CALOFÍFICA</vt:lpstr>
      <vt:lpstr>Presentación de PowerPoint</vt:lpstr>
      <vt:lpstr>PROCESO</vt:lpstr>
      <vt:lpstr>Relación de γ</vt:lpstr>
      <vt:lpstr>Material y/o equipo.</vt:lpstr>
      <vt:lpstr>Condiciones iniciales</vt:lpstr>
      <vt:lpstr>Condiciones finales</vt:lpstr>
      <vt:lpstr>Presentación de PowerPoint</vt:lpstr>
    </vt:vector>
  </TitlesOfParts>
  <Company>Irish Insitute/ITESM-CCM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</dc:title>
  <dc:creator>León Felipe Mota Tapia</dc:creator>
  <cp:lastModifiedBy>León Mota Tapia</cp:lastModifiedBy>
  <cp:revision>41</cp:revision>
  <cp:lastPrinted>2012-01-29T17:34:21Z</cp:lastPrinted>
  <dcterms:created xsi:type="dcterms:W3CDTF">2010-08-19T22:06:17Z</dcterms:created>
  <dcterms:modified xsi:type="dcterms:W3CDTF">2016-06-07T02:09:06Z</dcterms:modified>
</cp:coreProperties>
</file>